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7" r:id="rId2"/>
    <p:sldId id="260" r:id="rId3"/>
    <p:sldId id="261" r:id="rId4"/>
    <p:sldId id="262" r:id="rId5"/>
    <p:sldId id="263" r:id="rId6"/>
    <p:sldId id="267" r:id="rId7"/>
    <p:sldId id="268" r:id="rId8"/>
    <p:sldId id="270" r:id="rId9"/>
    <p:sldId id="271" r:id="rId10"/>
    <p:sldId id="266" r:id="rId11"/>
    <p:sldId id="273" r:id="rId12"/>
    <p:sldId id="276" r:id="rId13"/>
    <p:sldId id="306" r:id="rId14"/>
    <p:sldId id="279" r:id="rId15"/>
    <p:sldId id="28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4442"/>
    <a:srgbClr val="FFE1BD"/>
    <a:srgbClr val="FFFECA"/>
    <a:srgbClr val="003000"/>
    <a:srgbClr val="0041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2248" autoAdjust="0"/>
  </p:normalViewPr>
  <p:slideViewPr>
    <p:cSldViewPr snapToGrid="0" snapToObjects="1">
      <p:cViewPr varScale="1">
        <p:scale>
          <a:sx n="102" d="100"/>
          <a:sy n="102" d="100"/>
        </p:scale>
        <p:origin x="192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D06B13-4101-6B40-94A3-0579909DCB8A}" type="datetimeFigureOut">
              <a:rPr lang="en-US" smtClean="0"/>
              <a:t>3/21/21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0DBDA9-CA28-FA47-BA4F-1B2E93478A7D}" type="slidenum">
              <a:rPr lang="en-US" smtClean="0"/>
              <a:t>‹#›</a:t>
            </a:fld>
            <a:endParaRPr lang="en-US"/>
          </a:p>
        </p:txBody>
      </p:sp>
    </p:spTree>
    <p:extLst>
      <p:ext uri="{BB962C8B-B14F-4D97-AF65-F5344CB8AC3E}">
        <p14:creationId xmlns:p14="http://schemas.microsoft.com/office/powerpoint/2010/main" val="29756325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a:t>4:12-4:32 (do more journaling – films, Q &amp; A)</a:t>
            </a:r>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724801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mindfulness based EI</a:t>
            </a:r>
            <a:r>
              <a:rPr lang="en-US" baseline="0" dirty="0"/>
              <a:t> teaching, it is important to catch ourselves being angry before we act</a:t>
            </a:r>
          </a:p>
          <a:p>
            <a:endParaRPr lang="en-US" baseline="0" dirty="0"/>
          </a:p>
          <a:p>
            <a:r>
              <a:rPr lang="en-US" dirty="0"/>
              <a:t>Catch ourselves being angry before we act – between stimulus and response there is a space (emotions are creating our behavior when we are not consciously aware – client Chris – angry at work – walking – he noticed his body and didn’t yell at the person on the sidewalk)</a:t>
            </a:r>
          </a:p>
          <a:p>
            <a:r>
              <a:rPr lang="en-US" dirty="0"/>
              <a:t>Informs decisions (Dan </a:t>
            </a:r>
            <a:r>
              <a:rPr lang="en-US" dirty="0" err="1"/>
              <a:t>Goleman’s</a:t>
            </a:r>
            <a:r>
              <a:rPr lang="en-US" dirty="0"/>
              <a:t> story – lawyer)</a:t>
            </a:r>
          </a:p>
          <a:p>
            <a:endParaRPr lang="en-US" baseline="0" dirty="0"/>
          </a:p>
          <a:p>
            <a:endParaRPr lang="en-US" baseline="0" dirty="0"/>
          </a:p>
          <a:p>
            <a:r>
              <a:rPr lang="en-US" baseline="0" dirty="0"/>
              <a:t>I’ll illustrate this with an example</a:t>
            </a:r>
            <a:endParaRPr lang="en-US" dirty="0"/>
          </a:p>
        </p:txBody>
      </p:sp>
      <p:sp>
        <p:nvSpPr>
          <p:cNvPr id="4" name="Slide Number Placeholder 3"/>
          <p:cNvSpPr>
            <a:spLocks noGrp="1"/>
          </p:cNvSpPr>
          <p:nvPr>
            <p:ph type="sldNum" sz="quarter" idx="10"/>
          </p:nvPr>
        </p:nvSpPr>
        <p:spPr/>
        <p:txBody>
          <a:bodyPr/>
          <a:lstStyle/>
          <a:p>
            <a:fld id="{3B8D8600-056B-2E45-BE2B-1FD2267008B7}" type="slidenum">
              <a:rPr lang="en-US" smtClean="0"/>
              <a:t>10</a:t>
            </a:fld>
            <a:endParaRPr lang="en-US"/>
          </a:p>
        </p:txBody>
      </p:sp>
    </p:spTree>
    <p:extLst>
      <p:ext uri="{BB962C8B-B14F-4D97-AF65-F5344CB8AC3E}">
        <p14:creationId xmlns:p14="http://schemas.microsoft.com/office/powerpoint/2010/main" val="498354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Root of emotion – know what an emotion is, importance</a:t>
            </a:r>
            <a:r>
              <a:rPr lang="en-US" baseline="0" dirty="0"/>
              <a:t> of interpretation in creating an emotion, there is wisdom in emotions, why detect them at the level of the body</a:t>
            </a:r>
            <a:endParaRPr lang="en-US" dirty="0"/>
          </a:p>
          <a:p>
            <a:endParaRPr lang="en-US" dirty="0"/>
          </a:p>
          <a:p>
            <a:r>
              <a:rPr lang="en-US" dirty="0"/>
              <a:t>Define what real mindfulness based emotional intelligence looks like:</a:t>
            </a:r>
          </a:p>
          <a:p>
            <a:r>
              <a:rPr lang="en-US" dirty="0"/>
              <a:t>We are present and conscious</a:t>
            </a:r>
            <a:r>
              <a:rPr lang="en-US" baseline="0" dirty="0"/>
              <a:t> of the current moment, </a:t>
            </a:r>
            <a:r>
              <a:rPr lang="en-US" dirty="0"/>
              <a:t>open</a:t>
            </a:r>
            <a:r>
              <a:rPr lang="en-US" baseline="0" dirty="0"/>
              <a:t> to whatever comes our way, response flexibility, presence to emotions, compassion, attunement, interconnection – gold standard of what we want to be doing with our attention, emotion, interpersonal stuff &amp; compassion. </a:t>
            </a:r>
          </a:p>
          <a:p>
            <a:endParaRPr lang="en-US" baseline="0" dirty="0"/>
          </a:p>
          <a:p>
            <a:r>
              <a:rPr lang="en-US" baseline="0" dirty="0"/>
              <a:t>We are balancing on the current moment, in our hearts, allowing cognitive, emotional &amp; interpersonal experiences to touch us deeply and then move through. </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With mindfulness, we are just a little less tossed around by running away from or crushing what feels bad. We’re less compelled to indulge in our desires and excesses for what gives us a temporary high. Instead, we see with greater clarity just how blue the sky is on a beautiful day and we see and feel the depths of our hearts being pierced when we’ve experienced a meaningful loss. And somewhere in that fuller human experience, we connect and tap into a deeper source of motivation and choice that is more aligned with our integrity, our values and ethics, and our authentic essence. As we are in more contact with the depth of ourselves, we can then connect with the humanity in others. </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203897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Snake &amp; rope example</a:t>
            </a:r>
          </a:p>
          <a:p>
            <a:endParaRPr lang="en-US" dirty="0">
              <a:latin typeface="Calibri" charset="0"/>
            </a:endParaRPr>
          </a:p>
          <a:p>
            <a:r>
              <a:rPr lang="en-US" dirty="0">
                <a:latin typeface="Calibri" charset="0"/>
              </a:rPr>
              <a:t>What are examples of how you get triggered?</a:t>
            </a:r>
            <a:r>
              <a:rPr lang="en-US" baseline="0" dirty="0">
                <a:latin typeface="Calibri" charset="0"/>
              </a:rPr>
              <a:t> </a:t>
            </a:r>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BC1926BC-258E-1644-8DCA-D27330A12C61}"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just imagine that</a:t>
            </a:r>
            <a:r>
              <a:rPr lang="en-US" baseline="0" dirty="0"/>
              <a:t> you brought this to your program – and they told you they don’t want it</a:t>
            </a:r>
          </a:p>
          <a:p>
            <a:endParaRPr lang="en-US" baseline="0" dirty="0"/>
          </a:p>
          <a:p>
            <a:r>
              <a:rPr lang="en-US" baseline="0" dirty="0"/>
              <a:t> a 3</a:t>
            </a:r>
            <a:r>
              <a:rPr lang="en-US" baseline="30000" dirty="0"/>
              <a:t>rd</a:t>
            </a:r>
            <a:r>
              <a:rPr lang="en-US" baseline="0" dirty="0"/>
              <a:t> person might be neutral – and not have a negative </a:t>
            </a:r>
            <a:r>
              <a:rPr lang="en-US" baseline="0" dirty="0" err="1"/>
              <a:t>emtoion</a:t>
            </a:r>
            <a:r>
              <a:rPr lang="en-US" baseline="0" dirty="0"/>
              <a:t> – take it in stride and think -- </a:t>
            </a:r>
            <a:endParaRPr lang="en-US" dirty="0"/>
          </a:p>
        </p:txBody>
      </p:sp>
      <p:sp>
        <p:nvSpPr>
          <p:cNvPr id="4" name="Slide Number Placeholder 3"/>
          <p:cNvSpPr>
            <a:spLocks noGrp="1"/>
          </p:cNvSpPr>
          <p:nvPr>
            <p:ph type="sldNum" sz="quarter" idx="10"/>
          </p:nvPr>
        </p:nvSpPr>
        <p:spPr/>
        <p:txBody>
          <a:bodyPr/>
          <a:lstStyle/>
          <a:p>
            <a:fld id="{3B8D8600-056B-2E45-BE2B-1FD2267008B7}" type="slidenum">
              <a:rPr lang="en-US" smtClean="0"/>
              <a:t>13</a:t>
            </a:fld>
            <a:endParaRPr lang="en-US"/>
          </a:p>
        </p:txBody>
      </p:sp>
    </p:spTree>
    <p:extLst>
      <p:ext uri="{BB962C8B-B14F-4D97-AF65-F5344CB8AC3E}">
        <p14:creationId xmlns:p14="http://schemas.microsoft.com/office/powerpoint/2010/main" val="3335595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Mindfulness facilitates all of the ER responses – because you first need to be self-aware before you choose a response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Emotion regulation refers to strategies that can influence which emotions arise and when, how long they occur, and how these emotions are experienced and expressed.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Shift attention off of self-elaboration and </a:t>
            </a:r>
            <a:r>
              <a:rPr lang="en-US" dirty="0" err="1"/>
              <a:t>judgement</a:t>
            </a:r>
            <a:endParaRPr lang="en-US" dirty="0"/>
          </a:p>
          <a:p>
            <a:endParaRPr lang="en-US" dirty="0"/>
          </a:p>
          <a:p>
            <a:endParaRPr lang="en-US" dirty="0"/>
          </a:p>
          <a:p>
            <a:r>
              <a:rPr lang="en-US" dirty="0"/>
              <a:t>Don’t look at twitter feed. </a:t>
            </a:r>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3351763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my work at Berkeley and</a:t>
            </a:r>
            <a:r>
              <a:rPr lang="en-US" baseline="0" dirty="0"/>
              <a:t> Stanford studied this… </a:t>
            </a:r>
          </a:p>
          <a:p>
            <a:endParaRPr lang="en-US" baseline="0" dirty="0"/>
          </a:p>
          <a:p>
            <a:r>
              <a:rPr lang="en-US" dirty="0"/>
              <a:t>What it is – deeper explanation</a:t>
            </a:r>
          </a:p>
          <a:p>
            <a:r>
              <a:rPr lang="en-US" dirty="0"/>
              <a:t>Research behind it – really talk about research supporting this</a:t>
            </a:r>
          </a:p>
          <a:p>
            <a:r>
              <a:rPr lang="en-US" dirty="0"/>
              <a:t>Suppression is more effortful</a:t>
            </a:r>
          </a:p>
          <a:p>
            <a:r>
              <a:rPr lang="en-US" dirty="0"/>
              <a:t>Decreases positive emotion experience </a:t>
            </a:r>
          </a:p>
          <a:p>
            <a:r>
              <a:rPr lang="en-US" dirty="0"/>
              <a:t>Exacerbates physiological activation </a:t>
            </a:r>
          </a:p>
          <a:p>
            <a:r>
              <a:rPr lang="en-US" dirty="0"/>
              <a:t>Deplete cognitive resources—impairs memory performance</a:t>
            </a:r>
          </a:p>
          <a:p>
            <a:r>
              <a:rPr lang="en-US" dirty="0"/>
              <a:t>Social connection is down as there is a discrepancy between inner experience and outer suppression</a:t>
            </a:r>
          </a:p>
          <a:p>
            <a:r>
              <a:rPr lang="en-US" dirty="0"/>
              <a:t>Inauthenticity can lead to negative feelings about the self – more difficult to establish emotionally close relationships</a:t>
            </a:r>
          </a:p>
          <a:p>
            <a:r>
              <a:rPr lang="en-US" dirty="0"/>
              <a:t>While interacting with a person doing suppression – subjects experience more stress (not in tune with the flow of interaction) </a:t>
            </a:r>
          </a:p>
          <a:p>
            <a:endParaRPr lang="en-US" dirty="0"/>
          </a:p>
        </p:txBody>
      </p:sp>
      <p:sp>
        <p:nvSpPr>
          <p:cNvPr id="4" name="Slide Number Placeholder 3"/>
          <p:cNvSpPr>
            <a:spLocks noGrp="1"/>
          </p:cNvSpPr>
          <p:nvPr>
            <p:ph type="sldNum" sz="quarter" idx="10"/>
          </p:nvPr>
        </p:nvSpPr>
        <p:spPr/>
        <p:txBody>
          <a:bodyPr/>
          <a:lstStyle/>
          <a:p>
            <a:fld id="{3B8D8600-056B-2E45-BE2B-1FD2267008B7}" type="slidenum">
              <a:rPr lang="en-US" smtClean="0"/>
              <a:t>15</a:t>
            </a:fld>
            <a:endParaRPr lang="en-US"/>
          </a:p>
        </p:txBody>
      </p:sp>
    </p:spTree>
    <p:extLst>
      <p:ext uri="{BB962C8B-B14F-4D97-AF65-F5344CB8AC3E}">
        <p14:creationId xmlns:p14="http://schemas.microsoft.com/office/powerpoint/2010/main" val="3239941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Go ahead and just</a:t>
            </a:r>
            <a:r>
              <a:rPr lang="en-US" baseline="0" dirty="0"/>
              <a:t> think about what you experienced there – and what is an emotion to you?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A</a:t>
            </a:r>
            <a:r>
              <a:rPr lang="en-US" baseline="0" dirty="0"/>
              <a:t> definition that the leading emotion researchers in the world use is…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Emotions</a:t>
            </a:r>
            <a:r>
              <a:rPr lang="en-US" baseline="0" dirty="0"/>
              <a:t> are reactions we have to things that have some meaning or importance to us in the world. They are a full on biological and physiology response that organize us to have a specific behavior expression, subjective experience and physiological response.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Definition: Positive Emotions let us know we are moving towards our goals; Negative emotions let us know we are moving away from our goals. Emotions are often created by a thought assessing whether we are moving toward or away from goals – and each have a physiological signature in the body, a subjective felt experience, a behavioral display on our faces &amp; bodies, and urges/action tendencies are recruited. </a:t>
            </a:r>
          </a:p>
          <a:p>
            <a:endParaRPr lang="en-US" dirty="0"/>
          </a:p>
          <a:p>
            <a:endParaRPr lang="en-US" dirty="0"/>
          </a:p>
        </p:txBody>
      </p:sp>
      <p:sp>
        <p:nvSpPr>
          <p:cNvPr id="4" name="Slide Number Placeholder 3"/>
          <p:cNvSpPr>
            <a:spLocks noGrp="1"/>
          </p:cNvSpPr>
          <p:nvPr>
            <p:ph type="sldNum" sz="quarter" idx="10"/>
          </p:nvPr>
        </p:nvSpPr>
        <p:spPr/>
        <p:txBody>
          <a:bodyPr/>
          <a:lstStyle/>
          <a:p>
            <a:fld id="{3B8D8600-056B-2E45-BE2B-1FD2267008B7}" type="slidenum">
              <a:rPr lang="en-US" smtClean="0"/>
              <a:t>2</a:t>
            </a:fld>
            <a:endParaRPr lang="en-US"/>
          </a:p>
        </p:txBody>
      </p:sp>
    </p:spTree>
    <p:extLst>
      <p:ext uri="{BB962C8B-B14F-4D97-AF65-F5344CB8AC3E}">
        <p14:creationId xmlns:p14="http://schemas.microsoft.com/office/powerpoint/2010/main" val="1687520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Interpretation --- unconscious, conscious</a:t>
            </a:r>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3351763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Emotions</a:t>
            </a:r>
            <a:r>
              <a:rPr lang="en-US" sz="1200" kern="1200" baseline="0" dirty="0">
                <a:solidFill>
                  <a:schemeClr val="tx1"/>
                </a:solidFill>
                <a:effectLst/>
                <a:latin typeface="+mn-lt"/>
                <a:ea typeface="+mn-ea"/>
                <a:cs typeface="+mn-cs"/>
              </a:rPr>
              <a:t> can be conscious or unconscious – going </a:t>
            </a:r>
            <a:r>
              <a:rPr lang="en-US" sz="1200" kern="1200" baseline="0">
                <a:solidFill>
                  <a:schemeClr val="tx1"/>
                </a:solidFill>
                <a:effectLst/>
                <a:latin typeface="+mn-lt"/>
                <a:ea typeface="+mn-ea"/>
                <a:cs typeface="+mn-cs"/>
              </a:rPr>
              <a:t>so quickly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Emotions researchers in general think that emotions are hardwired biological reactions that we may be aware of or not. And that feelings are the conscious awareness of these reactions. </a:t>
            </a:r>
            <a:r>
              <a:rPr lang="en-US" dirty="0"/>
              <a:t>Feeling = conscious representation of an emotion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Here are some quotes: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"Emotions are biologically based reactions that organize an individual's response to important events. These reactions are brief (seconds, not hours), and have a physiological response, subjective experience, and expressive behavior." -</a:t>
            </a:r>
            <a:r>
              <a:rPr lang="en-US" sz="1200" kern="1200" dirty="0" err="1">
                <a:solidFill>
                  <a:schemeClr val="tx1"/>
                </a:solidFill>
                <a:effectLst/>
                <a:latin typeface="+mn-lt"/>
                <a:ea typeface="+mn-ea"/>
                <a:cs typeface="+mn-cs"/>
              </a:rPr>
              <a:t>Levenson</a:t>
            </a:r>
            <a:r>
              <a:rPr lang="en-US" sz="1200" kern="1200" dirty="0">
                <a:solidFill>
                  <a:schemeClr val="tx1"/>
                </a:solidFill>
                <a:effectLst/>
                <a:latin typeface="+mn-lt"/>
                <a:ea typeface="+mn-ea"/>
                <a:cs typeface="+mn-cs"/>
              </a:rPr>
              <a:t>, 1994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"Feelings are when we are consciously aware of the subjective experience of emotions." -Lazarus 1960</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we are afraid of something, our hearts begin to race, our mouths become dry, our skin turns pale and our muscles contract. This emotional reaction occurs automatically and unconsciously. Feelings occur after we become aware in our brain of such physical changes; only then do we experience the feeling of fear." -</a:t>
            </a:r>
            <a:r>
              <a:rPr lang="en-US" sz="1200" kern="1200" dirty="0" err="1">
                <a:solidFill>
                  <a:schemeClr val="tx1"/>
                </a:solidFill>
                <a:effectLst/>
                <a:latin typeface="+mn-lt"/>
                <a:ea typeface="+mn-ea"/>
                <a:cs typeface="+mn-cs"/>
              </a:rPr>
              <a:t>Damasio</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B8D8600-056B-2E45-BE2B-1FD2267008B7}" type="slidenum">
              <a:rPr lang="en-US" smtClean="0"/>
              <a:t>4</a:t>
            </a:fld>
            <a:endParaRPr lang="en-US"/>
          </a:p>
        </p:txBody>
      </p:sp>
    </p:spTree>
    <p:extLst>
      <p:ext uri="{BB962C8B-B14F-4D97-AF65-F5344CB8AC3E}">
        <p14:creationId xmlns:p14="http://schemas.microsoft.com/office/powerpoint/2010/main" val="1370634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a:t>
            </a:r>
            <a:r>
              <a:rPr lang="en-US" baseline="0" dirty="0"/>
              <a:t> Ekman that guy in the left in the photo – traveled around the world studied 30 cultures and found that there were 6 different emotions. </a:t>
            </a:r>
          </a:p>
          <a:p>
            <a:endParaRPr lang="en-US" baseline="0" dirty="0"/>
          </a:p>
          <a:p>
            <a:r>
              <a:rPr lang="en-US" baseline="0" dirty="0"/>
              <a:t>Each have their own distinct facial expressions. </a:t>
            </a:r>
            <a:endParaRPr lang="en-US" dirty="0"/>
          </a:p>
        </p:txBody>
      </p:sp>
      <p:sp>
        <p:nvSpPr>
          <p:cNvPr id="4" name="Slide Number Placeholder 3"/>
          <p:cNvSpPr>
            <a:spLocks noGrp="1"/>
          </p:cNvSpPr>
          <p:nvPr>
            <p:ph type="sldNum" sz="quarter" idx="10"/>
          </p:nvPr>
        </p:nvSpPr>
        <p:spPr/>
        <p:txBody>
          <a:bodyPr/>
          <a:lstStyle/>
          <a:p>
            <a:fld id="{3B8D8600-056B-2E45-BE2B-1FD2267008B7}" type="slidenum">
              <a:rPr lang="en-US" smtClean="0"/>
              <a:t>5</a:t>
            </a:fld>
            <a:endParaRPr lang="en-US"/>
          </a:p>
        </p:txBody>
      </p:sp>
    </p:spTree>
    <p:extLst>
      <p:ext uri="{BB962C8B-B14F-4D97-AF65-F5344CB8AC3E}">
        <p14:creationId xmlns:p14="http://schemas.microsoft.com/office/powerpoint/2010/main" val="1177081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you meet me at my office at 1pm today – now just stop and think about whether</a:t>
            </a:r>
            <a:r>
              <a:rPr lang="en-US" baseline="0" dirty="0"/>
              <a:t> you </a:t>
            </a:r>
          </a:p>
          <a:p>
            <a:r>
              <a:rPr lang="en-US" baseline="0" dirty="0"/>
              <a:t>Think back to a different boss that you’ve had </a:t>
            </a:r>
            <a:r>
              <a:rPr lang="en-US" baseline="0"/>
              <a:t>in the past </a:t>
            </a:r>
            <a:endParaRPr lang="en-US"/>
          </a:p>
        </p:txBody>
      </p:sp>
      <p:sp>
        <p:nvSpPr>
          <p:cNvPr id="4" name="Slide Number Placeholder 3"/>
          <p:cNvSpPr>
            <a:spLocks noGrp="1"/>
          </p:cNvSpPr>
          <p:nvPr>
            <p:ph type="sldNum" sz="quarter" idx="10"/>
          </p:nvPr>
        </p:nvSpPr>
        <p:spPr/>
        <p:txBody>
          <a:bodyPr/>
          <a:lstStyle/>
          <a:p>
            <a:fld id="{3B8D8600-056B-2E45-BE2B-1FD2267008B7}" type="slidenum">
              <a:rPr lang="en-US" smtClean="0"/>
              <a:t>6</a:t>
            </a:fld>
            <a:endParaRPr lang="en-US"/>
          </a:p>
        </p:txBody>
      </p:sp>
    </p:spTree>
    <p:extLst>
      <p:ext uri="{BB962C8B-B14F-4D97-AF65-F5344CB8AC3E}">
        <p14:creationId xmlns:p14="http://schemas.microsoft.com/office/powerpoint/2010/main" val="295812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Interpretation</a:t>
            </a:r>
            <a:r>
              <a:rPr lang="en-US" baseline="0" dirty="0"/>
              <a:t> influences how you response – from a place of personal power and positivity – or not… </a:t>
            </a:r>
            <a:endParaRPr lang="en-US" dirty="0"/>
          </a:p>
        </p:txBody>
      </p:sp>
      <p:sp>
        <p:nvSpPr>
          <p:cNvPr id="4" name="Slide Number Placeholder 3"/>
          <p:cNvSpPr>
            <a:spLocks noGrp="1"/>
          </p:cNvSpPr>
          <p:nvPr>
            <p:ph type="sldNum" sz="quarter" idx="10"/>
          </p:nvPr>
        </p:nvSpPr>
        <p:spPr/>
        <p:txBody>
          <a:bodyPr/>
          <a:lstStyle/>
          <a:p>
            <a:fld id="{3B8D8600-056B-2E45-BE2B-1FD2267008B7}" type="slidenum">
              <a:rPr lang="en-US" smtClean="0"/>
              <a:t>7</a:t>
            </a:fld>
            <a:endParaRPr lang="en-US"/>
          </a:p>
        </p:txBody>
      </p:sp>
    </p:spTree>
    <p:extLst>
      <p:ext uri="{BB962C8B-B14F-4D97-AF65-F5344CB8AC3E}">
        <p14:creationId xmlns:p14="http://schemas.microsoft.com/office/powerpoint/2010/main" val="495611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 this emotion is trying</a:t>
            </a:r>
            <a:r>
              <a:rPr lang="en-US" baseline="0" dirty="0"/>
              <a:t> to tell you? </a:t>
            </a:r>
            <a:endParaRPr lang="en-US" dirty="0"/>
          </a:p>
        </p:txBody>
      </p:sp>
      <p:sp>
        <p:nvSpPr>
          <p:cNvPr id="4" name="Slide Number Placeholder 3"/>
          <p:cNvSpPr>
            <a:spLocks noGrp="1"/>
          </p:cNvSpPr>
          <p:nvPr>
            <p:ph type="sldNum" sz="quarter" idx="10"/>
          </p:nvPr>
        </p:nvSpPr>
        <p:spPr/>
        <p:txBody>
          <a:bodyPr/>
          <a:lstStyle/>
          <a:p>
            <a:fld id="{3B8D8600-056B-2E45-BE2B-1FD2267008B7}" type="slidenum">
              <a:rPr lang="en-US" smtClean="0"/>
              <a:t>8</a:t>
            </a:fld>
            <a:endParaRPr lang="en-US"/>
          </a:p>
        </p:txBody>
      </p:sp>
    </p:spTree>
    <p:extLst>
      <p:ext uri="{BB962C8B-B14F-4D97-AF65-F5344CB8AC3E}">
        <p14:creationId xmlns:p14="http://schemas.microsoft.com/office/powerpoint/2010/main" val="184701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of times when someone is angry – </a:t>
            </a:r>
            <a:r>
              <a:rPr lang="en-US" dirty="0" err="1"/>
              <a:t>espically</a:t>
            </a:r>
            <a:r>
              <a:rPr lang="en-US" dirty="0"/>
              <a:t> if the anger response</a:t>
            </a:r>
            <a:r>
              <a:rPr lang="en-US" baseline="0" dirty="0"/>
              <a:t> last for more than a few minutes – it is a 2ndary emotion. And there was actually another emotion there first. </a:t>
            </a:r>
          </a:p>
          <a:p>
            <a:endParaRPr lang="en-US" baseline="0" dirty="0"/>
          </a:p>
          <a:p>
            <a:r>
              <a:rPr lang="en-US" dirty="0"/>
              <a:t>Pain + resistance = suffering</a:t>
            </a:r>
          </a:p>
          <a:p>
            <a:r>
              <a:rPr lang="en-US" dirty="0"/>
              <a:t>Vulnerable emotion + judgment/blame = anger</a:t>
            </a:r>
          </a:p>
          <a:p>
            <a:endParaRPr lang="en-US" baseline="0" dirty="0"/>
          </a:p>
          <a:p>
            <a:endParaRPr lang="en-US" baseline="0" dirty="0"/>
          </a:p>
          <a:p>
            <a:r>
              <a:rPr lang="en-US" baseline="0" dirty="0"/>
              <a:t>Give an example</a:t>
            </a:r>
            <a:endParaRPr lang="en-US" dirty="0"/>
          </a:p>
        </p:txBody>
      </p:sp>
      <p:sp>
        <p:nvSpPr>
          <p:cNvPr id="4" name="Slide Number Placeholder 3"/>
          <p:cNvSpPr>
            <a:spLocks noGrp="1"/>
          </p:cNvSpPr>
          <p:nvPr>
            <p:ph type="sldNum" sz="quarter" idx="10"/>
          </p:nvPr>
        </p:nvSpPr>
        <p:spPr/>
        <p:txBody>
          <a:bodyPr/>
          <a:lstStyle/>
          <a:p>
            <a:fld id="{3B8D8600-056B-2E45-BE2B-1FD2267008B7}" type="slidenum">
              <a:rPr lang="en-US" smtClean="0"/>
              <a:t>9</a:t>
            </a:fld>
            <a:endParaRPr lang="en-US"/>
          </a:p>
        </p:txBody>
      </p:sp>
    </p:spTree>
    <p:extLst>
      <p:ext uri="{BB962C8B-B14F-4D97-AF65-F5344CB8AC3E}">
        <p14:creationId xmlns:p14="http://schemas.microsoft.com/office/powerpoint/2010/main" val="288176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955375-A6FE-4349-97C6-31C428AAF0A6}" type="datetimeFigureOut">
              <a:rPr lang="en-US" smtClean="0"/>
              <a:t>3/21/21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03D1C-7E02-6A4B-A488-E570DFBCAC80}" type="slidenum">
              <a:rPr lang="en-US" smtClean="0"/>
              <a:t>‹#›</a:t>
            </a:fld>
            <a:endParaRPr lang="en-US"/>
          </a:p>
        </p:txBody>
      </p:sp>
    </p:spTree>
    <p:extLst>
      <p:ext uri="{BB962C8B-B14F-4D97-AF65-F5344CB8AC3E}">
        <p14:creationId xmlns:p14="http://schemas.microsoft.com/office/powerpoint/2010/main" val="3053331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955375-A6FE-4349-97C6-31C428AAF0A6}" type="datetimeFigureOut">
              <a:rPr lang="en-US" smtClean="0"/>
              <a:t>3/21/21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03D1C-7E02-6A4B-A488-E570DFBCAC80}" type="slidenum">
              <a:rPr lang="en-US" smtClean="0"/>
              <a:t>‹#›</a:t>
            </a:fld>
            <a:endParaRPr lang="en-US"/>
          </a:p>
        </p:txBody>
      </p:sp>
    </p:spTree>
    <p:extLst>
      <p:ext uri="{BB962C8B-B14F-4D97-AF65-F5344CB8AC3E}">
        <p14:creationId xmlns:p14="http://schemas.microsoft.com/office/powerpoint/2010/main" val="1953885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955375-A6FE-4349-97C6-31C428AAF0A6}" type="datetimeFigureOut">
              <a:rPr lang="en-US" smtClean="0"/>
              <a:t>3/21/21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03D1C-7E02-6A4B-A488-E570DFBCAC80}" type="slidenum">
              <a:rPr lang="en-US" smtClean="0"/>
              <a:t>‹#›</a:t>
            </a:fld>
            <a:endParaRPr lang="en-US"/>
          </a:p>
        </p:txBody>
      </p:sp>
    </p:spTree>
    <p:extLst>
      <p:ext uri="{BB962C8B-B14F-4D97-AF65-F5344CB8AC3E}">
        <p14:creationId xmlns:p14="http://schemas.microsoft.com/office/powerpoint/2010/main" val="251670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5"/>
        <p:cNvGrpSpPr/>
        <p:nvPr/>
      </p:nvGrpSpPr>
      <p:grpSpPr>
        <a:xfrm>
          <a:off x="0" y="0"/>
          <a:ext cx="0" cy="0"/>
          <a:chOff x="0" y="0"/>
          <a:chExt cx="0" cy="0"/>
        </a:xfrm>
      </p:grpSpPr>
      <p:sp>
        <p:nvSpPr>
          <p:cNvPr id="36" name="Shape 36"/>
          <p:cNvSpPr txBox="1">
            <a:spLocks noGrp="1"/>
          </p:cNvSpPr>
          <p:nvPr>
            <p:ph type="body" idx="1"/>
          </p:nvPr>
        </p:nvSpPr>
        <p:spPr>
          <a:xfrm>
            <a:off x="457200" y="395343"/>
            <a:ext cx="8229600" cy="5045579"/>
          </a:xfrm>
          <a:prstGeom prst="rect">
            <a:avLst/>
          </a:prstGeom>
          <a:noFill/>
          <a:ln>
            <a:noFill/>
          </a:ln>
        </p:spPr>
        <p:txBody>
          <a:bodyPr lIns="91425" tIns="91425" rIns="91425" bIns="91425" anchor="t" anchorCtr="0"/>
          <a:lstStyle>
            <a:lvl1pPr rtl="0">
              <a:spcBef>
                <a:spcPts val="2000"/>
              </a:spcBef>
              <a:spcAft>
                <a:spcPts val="0"/>
              </a:spcAft>
              <a:defRPr sz="2800"/>
            </a:lvl1pPr>
            <a:lvl2pPr marL="620713" indent="-128587" rtl="0">
              <a:spcBef>
                <a:spcPts val="600"/>
              </a:spcBef>
              <a:spcAft>
                <a:spcPts val="0"/>
              </a:spcAft>
              <a:buFont typeface="Arial"/>
              <a:buChar char="•"/>
              <a:defRPr b="1"/>
            </a:lvl2pPr>
            <a:lvl3pPr marL="984250" indent="-111125" rtl="0">
              <a:spcBef>
                <a:spcPts val="600"/>
              </a:spcBef>
              <a:spcAft>
                <a:spcPts val="0"/>
              </a:spcAft>
              <a:buFont typeface="Arial"/>
              <a:buChar char="•"/>
              <a:defRPr/>
            </a:lvl3pPr>
            <a:lvl4pPr marL="1341438" indent="-119062" rtl="0">
              <a:spcBef>
                <a:spcPts val="600"/>
              </a:spcBef>
              <a:spcAft>
                <a:spcPts val="0"/>
              </a:spcAft>
              <a:buFont typeface="Arial"/>
              <a:buChar char="•"/>
              <a:defRPr/>
            </a:lvl4pPr>
            <a:lvl5pPr marL="1698625" indent="-130175" rtl="0">
              <a:spcBef>
                <a:spcPts val="600"/>
              </a:spcBef>
              <a:spcAft>
                <a:spcPts val="0"/>
              </a:spcAft>
              <a:buFont typeface="Arial"/>
              <a:buChar char="•"/>
              <a:defRPr/>
            </a:lvl5pPr>
            <a:lvl6pPr rtl="0">
              <a:defRPr/>
            </a:lvl6pPr>
            <a:lvl7pPr rtl="0">
              <a:defRPr/>
            </a:lvl7pPr>
            <a:lvl8pPr rtl="0">
              <a:defRPr/>
            </a:lvl8pPr>
            <a:lvl9pPr rtl="0">
              <a:defRPr/>
            </a:lvl9pPr>
          </a:lstStyle>
          <a:p>
            <a:endParaRPr/>
          </a:p>
        </p:txBody>
      </p:sp>
      <p:sp>
        <p:nvSpPr>
          <p:cNvPr id="37" name="Shape 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1" i="0" u="none" strike="noStrike" cap="none" baseline="0">
                <a:solidFill>
                  <a:srgbClr val="003CBD"/>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1" i="0" u="none" strike="noStrike" cap="none" baseline="0">
                <a:solidFill>
                  <a:srgbClr val="003CBD"/>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39" name="Shape 3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1" i="0" u="none" strike="noStrike" cap="none" baseline="0">
                <a:solidFill>
                  <a:srgbClr val="003CBD"/>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725311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5344"/>
            <a:ext cx="8229600" cy="5045580"/>
          </a:xfrm>
        </p:spPr>
        <p:txBody>
          <a:bodyPr/>
          <a:lstStyle>
            <a:lvl1pPr>
              <a:spcBef>
                <a:spcPts val="2000"/>
              </a:spcBef>
              <a:spcAft>
                <a:spcPts val="0"/>
              </a:spcAft>
              <a:defRPr sz="2800"/>
            </a:lvl1pPr>
            <a:lvl2pPr marL="620713" indent="-177800">
              <a:spcBef>
                <a:spcPts val="600"/>
              </a:spcBef>
              <a:spcAft>
                <a:spcPts val="0"/>
              </a:spcAft>
              <a:buFont typeface="Lucida Grande"/>
              <a:buChar char="–"/>
              <a:defRPr b="1"/>
            </a:lvl2pPr>
            <a:lvl3pPr marL="984250" indent="-171450">
              <a:spcBef>
                <a:spcPts val="600"/>
              </a:spcBef>
              <a:spcAft>
                <a:spcPts val="0"/>
              </a:spcAft>
              <a:buFont typeface="Lucida Grande"/>
              <a:buChar char="›"/>
              <a:defRPr/>
            </a:lvl3pPr>
            <a:lvl4pPr marL="1341438" indent="-171450">
              <a:spcBef>
                <a:spcPts val="600"/>
              </a:spcBef>
              <a:spcAft>
                <a:spcPts val="0"/>
              </a:spcAft>
              <a:buFont typeface="Lucida Grande"/>
              <a:buChar char="⋅"/>
              <a:defRPr/>
            </a:lvl4pPr>
            <a:lvl5pPr marL="1698625" indent="-171450">
              <a:spcBef>
                <a:spcPts val="600"/>
              </a:spcBef>
              <a:spcAft>
                <a:spcPts val="0"/>
              </a:spcAft>
              <a:buFont typeface="Lucida Grande"/>
              <a:buChar char="⋅"/>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706F817-486E-F149-AF86-9CC9666924A8}" type="datetimeFigureOut">
              <a:rPr lang="en-US"/>
              <a:pPr>
                <a:defRPr/>
              </a:pPr>
              <a:t>3/21/21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2C7A67-DC68-DB4D-89F9-DD366875E938}" type="slidenum">
              <a:rPr lang="en-US"/>
              <a:pPr>
                <a:defRPr/>
              </a:pPr>
              <a:t>‹#›</a:t>
            </a:fld>
            <a:endParaRPr lang="en-US"/>
          </a:p>
        </p:txBody>
      </p:sp>
    </p:spTree>
    <p:extLst>
      <p:ext uri="{BB962C8B-B14F-4D97-AF65-F5344CB8AC3E}">
        <p14:creationId xmlns:p14="http://schemas.microsoft.com/office/powerpoint/2010/main" val="3980142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955375-A6FE-4349-97C6-31C428AAF0A6}" type="datetimeFigureOut">
              <a:rPr lang="en-US" smtClean="0"/>
              <a:t>3/21/21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03D1C-7E02-6A4B-A488-E570DFBCAC80}" type="slidenum">
              <a:rPr lang="en-US" smtClean="0"/>
              <a:t>‹#›</a:t>
            </a:fld>
            <a:endParaRPr lang="en-US"/>
          </a:p>
        </p:txBody>
      </p:sp>
    </p:spTree>
    <p:extLst>
      <p:ext uri="{BB962C8B-B14F-4D97-AF65-F5344CB8AC3E}">
        <p14:creationId xmlns:p14="http://schemas.microsoft.com/office/powerpoint/2010/main" val="617876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955375-A6FE-4349-97C6-31C428AAF0A6}" type="datetimeFigureOut">
              <a:rPr lang="en-US" smtClean="0"/>
              <a:t>3/21/21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03D1C-7E02-6A4B-A488-E570DFBCAC80}" type="slidenum">
              <a:rPr lang="en-US" smtClean="0"/>
              <a:t>‹#›</a:t>
            </a:fld>
            <a:endParaRPr lang="en-US"/>
          </a:p>
        </p:txBody>
      </p:sp>
    </p:spTree>
    <p:extLst>
      <p:ext uri="{BB962C8B-B14F-4D97-AF65-F5344CB8AC3E}">
        <p14:creationId xmlns:p14="http://schemas.microsoft.com/office/powerpoint/2010/main" val="345190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955375-A6FE-4349-97C6-31C428AAF0A6}" type="datetimeFigureOut">
              <a:rPr lang="en-US" smtClean="0"/>
              <a:t>3/21/21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03D1C-7E02-6A4B-A488-E570DFBCAC80}" type="slidenum">
              <a:rPr lang="en-US" smtClean="0"/>
              <a:t>‹#›</a:t>
            </a:fld>
            <a:endParaRPr lang="en-US"/>
          </a:p>
        </p:txBody>
      </p:sp>
    </p:spTree>
    <p:extLst>
      <p:ext uri="{BB962C8B-B14F-4D97-AF65-F5344CB8AC3E}">
        <p14:creationId xmlns:p14="http://schemas.microsoft.com/office/powerpoint/2010/main" val="1589446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955375-A6FE-4349-97C6-31C428AAF0A6}" type="datetimeFigureOut">
              <a:rPr lang="en-US" smtClean="0"/>
              <a:t>3/21/21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C03D1C-7E02-6A4B-A488-E570DFBCAC80}" type="slidenum">
              <a:rPr lang="en-US" smtClean="0"/>
              <a:t>‹#›</a:t>
            </a:fld>
            <a:endParaRPr lang="en-US"/>
          </a:p>
        </p:txBody>
      </p:sp>
    </p:spTree>
    <p:extLst>
      <p:ext uri="{BB962C8B-B14F-4D97-AF65-F5344CB8AC3E}">
        <p14:creationId xmlns:p14="http://schemas.microsoft.com/office/powerpoint/2010/main" val="1980311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955375-A6FE-4349-97C6-31C428AAF0A6}" type="datetimeFigureOut">
              <a:rPr lang="en-US" smtClean="0"/>
              <a:t>3/21/21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C03D1C-7E02-6A4B-A488-E570DFBCAC80}" type="slidenum">
              <a:rPr lang="en-US" smtClean="0"/>
              <a:t>‹#›</a:t>
            </a:fld>
            <a:endParaRPr lang="en-US"/>
          </a:p>
        </p:txBody>
      </p:sp>
    </p:spTree>
    <p:extLst>
      <p:ext uri="{BB962C8B-B14F-4D97-AF65-F5344CB8AC3E}">
        <p14:creationId xmlns:p14="http://schemas.microsoft.com/office/powerpoint/2010/main" val="1793050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955375-A6FE-4349-97C6-31C428AAF0A6}" type="datetimeFigureOut">
              <a:rPr lang="en-US" smtClean="0"/>
              <a:t>3/21/21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C03D1C-7E02-6A4B-A488-E570DFBCAC80}" type="slidenum">
              <a:rPr lang="en-US" smtClean="0"/>
              <a:t>‹#›</a:t>
            </a:fld>
            <a:endParaRPr lang="en-US"/>
          </a:p>
        </p:txBody>
      </p:sp>
    </p:spTree>
    <p:extLst>
      <p:ext uri="{BB962C8B-B14F-4D97-AF65-F5344CB8AC3E}">
        <p14:creationId xmlns:p14="http://schemas.microsoft.com/office/powerpoint/2010/main" val="1179635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955375-A6FE-4349-97C6-31C428AAF0A6}" type="datetimeFigureOut">
              <a:rPr lang="en-US" smtClean="0"/>
              <a:t>3/21/21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03D1C-7E02-6A4B-A488-E570DFBCAC80}" type="slidenum">
              <a:rPr lang="en-US" smtClean="0"/>
              <a:t>‹#›</a:t>
            </a:fld>
            <a:endParaRPr lang="en-US"/>
          </a:p>
        </p:txBody>
      </p:sp>
    </p:spTree>
    <p:extLst>
      <p:ext uri="{BB962C8B-B14F-4D97-AF65-F5344CB8AC3E}">
        <p14:creationId xmlns:p14="http://schemas.microsoft.com/office/powerpoint/2010/main" val="2091901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955375-A6FE-4349-97C6-31C428AAF0A6}" type="datetimeFigureOut">
              <a:rPr lang="en-US" smtClean="0"/>
              <a:t>3/21/21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03D1C-7E02-6A4B-A488-E570DFBCAC80}" type="slidenum">
              <a:rPr lang="en-US" smtClean="0"/>
              <a:t>‹#›</a:t>
            </a:fld>
            <a:endParaRPr lang="en-US"/>
          </a:p>
        </p:txBody>
      </p:sp>
    </p:spTree>
    <p:extLst>
      <p:ext uri="{BB962C8B-B14F-4D97-AF65-F5344CB8AC3E}">
        <p14:creationId xmlns:p14="http://schemas.microsoft.com/office/powerpoint/2010/main" val="3250494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955375-A6FE-4349-97C6-31C428AAF0A6}" type="datetimeFigureOut">
              <a:rPr lang="en-US" smtClean="0"/>
              <a:t>3/21/21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C03D1C-7E02-6A4B-A488-E570DFBCAC80}" type="slidenum">
              <a:rPr lang="en-US" smtClean="0"/>
              <a:t>‹#›</a:t>
            </a:fld>
            <a:endParaRPr lang="en-US"/>
          </a:p>
        </p:txBody>
      </p:sp>
    </p:spTree>
    <p:extLst>
      <p:ext uri="{BB962C8B-B14F-4D97-AF65-F5344CB8AC3E}">
        <p14:creationId xmlns:p14="http://schemas.microsoft.com/office/powerpoint/2010/main" val="2416141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rgbClr val="FFE1BD"/>
          </a:solidFill>
          <a:latin typeface="Helvetica Neue Medium"/>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FFE1BD"/>
          </a:solidFill>
          <a:latin typeface="Helvetica Neue Medium"/>
          <a:ea typeface="+mn-ea"/>
          <a:cs typeface="+mn-cs"/>
        </a:defRPr>
      </a:lvl1pPr>
      <a:lvl2pPr marL="742950" indent="-285750" algn="l" defTabSz="457200" rtl="0" eaLnBrk="1" latinLnBrk="0" hangingPunct="1">
        <a:spcBef>
          <a:spcPct val="20000"/>
        </a:spcBef>
        <a:buFont typeface="Arial"/>
        <a:buChar char="–"/>
        <a:defRPr sz="2800" kern="1200">
          <a:solidFill>
            <a:srgbClr val="FFE1BD"/>
          </a:solidFill>
          <a:latin typeface="Helvetica Neue Medium"/>
          <a:ea typeface="+mn-ea"/>
          <a:cs typeface="+mn-cs"/>
        </a:defRPr>
      </a:lvl2pPr>
      <a:lvl3pPr marL="1143000" indent="-228600" algn="l" defTabSz="457200" rtl="0" eaLnBrk="1" latinLnBrk="0" hangingPunct="1">
        <a:spcBef>
          <a:spcPct val="20000"/>
        </a:spcBef>
        <a:buFont typeface="Arial"/>
        <a:buChar char="•"/>
        <a:defRPr sz="2400" kern="1200">
          <a:solidFill>
            <a:srgbClr val="FFE1BD"/>
          </a:solidFill>
          <a:latin typeface="Helvetica Neue Medium"/>
          <a:ea typeface="+mn-ea"/>
          <a:cs typeface="+mn-cs"/>
        </a:defRPr>
      </a:lvl3pPr>
      <a:lvl4pPr marL="1600200" indent="-228600" algn="l" defTabSz="457200" rtl="0" eaLnBrk="1" latinLnBrk="0" hangingPunct="1">
        <a:spcBef>
          <a:spcPct val="20000"/>
        </a:spcBef>
        <a:buFont typeface="Arial"/>
        <a:buChar char="–"/>
        <a:defRPr sz="2000" kern="1200">
          <a:solidFill>
            <a:srgbClr val="FFE1BD"/>
          </a:solidFill>
          <a:latin typeface="Helvetica Neue Medium"/>
          <a:ea typeface="+mn-ea"/>
          <a:cs typeface="+mn-cs"/>
        </a:defRPr>
      </a:lvl4pPr>
      <a:lvl5pPr marL="2057400" indent="-228600" algn="l" defTabSz="457200" rtl="0" eaLnBrk="1" latinLnBrk="0" hangingPunct="1">
        <a:spcBef>
          <a:spcPct val="20000"/>
        </a:spcBef>
        <a:buFont typeface="Arial"/>
        <a:buChar char="»"/>
        <a:defRPr sz="2000" kern="1200">
          <a:solidFill>
            <a:srgbClr val="FFE1BD"/>
          </a:solidFill>
          <a:latin typeface="Helvetica Neue Medium"/>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379329"/>
            <a:ext cx="8365067" cy="2889724"/>
          </a:xfrm>
        </p:spPr>
        <p:txBody>
          <a:bodyPr>
            <a:normAutofit/>
          </a:bodyPr>
          <a:lstStyle/>
          <a:p>
            <a:pPr marL="92075" indent="0" algn="ctr">
              <a:buNone/>
            </a:pPr>
            <a:endParaRPr lang="en-US" sz="6600" dirty="0"/>
          </a:p>
          <a:p>
            <a:pPr marL="92075" indent="0" algn="ctr">
              <a:buNone/>
            </a:pPr>
            <a:r>
              <a:rPr lang="en-US" sz="6600" dirty="0"/>
              <a:t>Emotions</a:t>
            </a:r>
          </a:p>
        </p:txBody>
      </p:sp>
      <p:sp>
        <p:nvSpPr>
          <p:cNvPr id="3" name="TextBox 2"/>
          <p:cNvSpPr txBox="1"/>
          <p:nvPr/>
        </p:nvSpPr>
        <p:spPr>
          <a:xfrm>
            <a:off x="5057513" y="4667087"/>
            <a:ext cx="3048000" cy="400110"/>
          </a:xfrm>
          <a:prstGeom prst="rect">
            <a:avLst/>
          </a:prstGeom>
          <a:noFill/>
        </p:spPr>
        <p:txBody>
          <a:bodyPr wrap="square" rtlCol="0">
            <a:spAutoFit/>
          </a:bodyPr>
          <a:lstStyle/>
          <a:p>
            <a:r>
              <a:rPr lang="en-US" sz="2000" i="1" dirty="0">
                <a:solidFill>
                  <a:srgbClr val="FFE1BD"/>
                </a:solidFill>
              </a:rPr>
              <a:t>By Kelly Werner, Ph.D.</a:t>
            </a:r>
          </a:p>
        </p:txBody>
      </p:sp>
    </p:spTree>
    <p:extLst>
      <p:ext uri="{BB962C8B-B14F-4D97-AF65-F5344CB8AC3E}">
        <p14:creationId xmlns:p14="http://schemas.microsoft.com/office/powerpoint/2010/main" val="3065977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457200" y="4756445"/>
            <a:ext cx="8229600" cy="1847560"/>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57200" y="1356212"/>
            <a:ext cx="8229600" cy="1847560"/>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57200" y="143280"/>
            <a:ext cx="8229600" cy="1143000"/>
          </a:xfrm>
        </p:spPr>
        <p:txBody>
          <a:bodyPr>
            <a:normAutofit fontScale="90000"/>
          </a:bodyPr>
          <a:lstStyle/>
          <a:p>
            <a:r>
              <a:rPr lang="en-US" dirty="0">
                <a:solidFill>
                  <a:schemeClr val="tx1">
                    <a:lumMod val="65000"/>
                    <a:lumOff val="35000"/>
                  </a:schemeClr>
                </a:solidFill>
              </a:rPr>
              <a:t>Why detect emotions in the body?</a:t>
            </a:r>
          </a:p>
        </p:txBody>
      </p:sp>
      <p:pic>
        <p:nvPicPr>
          <p:cNvPr id="4" name="Picture 3"/>
          <p:cNvPicPr>
            <a:picLocks noChangeAspect="1"/>
          </p:cNvPicPr>
          <p:nvPr/>
        </p:nvPicPr>
        <p:blipFill>
          <a:blip r:embed="rId3"/>
          <a:stretch>
            <a:fillRect/>
          </a:stretch>
        </p:blipFill>
        <p:spPr>
          <a:xfrm>
            <a:off x="1269999" y="1474743"/>
            <a:ext cx="2319867" cy="1655465"/>
          </a:xfrm>
          <a:prstGeom prst="rect">
            <a:avLst/>
          </a:prstGeom>
        </p:spPr>
      </p:pic>
      <p:pic>
        <p:nvPicPr>
          <p:cNvPr id="5" name="Picture 4"/>
          <p:cNvPicPr>
            <a:picLocks noChangeAspect="1"/>
          </p:cNvPicPr>
          <p:nvPr/>
        </p:nvPicPr>
        <p:blipFill>
          <a:blip r:embed="rId4"/>
          <a:stretch>
            <a:fillRect/>
          </a:stretch>
        </p:blipFill>
        <p:spPr>
          <a:xfrm>
            <a:off x="795868" y="3458774"/>
            <a:ext cx="3387243" cy="1068437"/>
          </a:xfrm>
          <a:prstGeom prst="rect">
            <a:avLst/>
          </a:prstGeom>
        </p:spPr>
      </p:pic>
      <p:pic>
        <p:nvPicPr>
          <p:cNvPr id="6" name="Picture 5"/>
          <p:cNvPicPr>
            <a:picLocks noChangeAspect="1"/>
          </p:cNvPicPr>
          <p:nvPr/>
        </p:nvPicPr>
        <p:blipFill>
          <a:blip r:embed="rId5"/>
          <a:stretch>
            <a:fillRect/>
          </a:stretch>
        </p:blipFill>
        <p:spPr>
          <a:xfrm>
            <a:off x="1202267" y="5034649"/>
            <a:ext cx="2507639" cy="1334301"/>
          </a:xfrm>
          <a:prstGeom prst="rect">
            <a:avLst/>
          </a:prstGeom>
        </p:spPr>
      </p:pic>
      <p:sp>
        <p:nvSpPr>
          <p:cNvPr id="7" name="TextBox 6"/>
          <p:cNvSpPr txBox="1"/>
          <p:nvPr/>
        </p:nvSpPr>
        <p:spPr>
          <a:xfrm>
            <a:off x="4978400" y="1642543"/>
            <a:ext cx="2912533" cy="1200329"/>
          </a:xfrm>
          <a:prstGeom prst="rect">
            <a:avLst/>
          </a:prstGeom>
          <a:noFill/>
        </p:spPr>
        <p:txBody>
          <a:bodyPr wrap="square" rtlCol="0">
            <a:spAutoFit/>
          </a:bodyPr>
          <a:lstStyle/>
          <a:p>
            <a:pPr algn="ctr"/>
            <a:r>
              <a:rPr lang="en-US" sz="3600" dirty="0">
                <a:solidFill>
                  <a:schemeClr val="bg1"/>
                </a:solidFill>
              </a:rPr>
              <a:t>Respond       vs. React</a:t>
            </a:r>
          </a:p>
        </p:txBody>
      </p:sp>
      <p:sp>
        <p:nvSpPr>
          <p:cNvPr id="8" name="TextBox 7"/>
          <p:cNvSpPr txBox="1"/>
          <p:nvPr/>
        </p:nvSpPr>
        <p:spPr>
          <a:xfrm>
            <a:off x="4978400" y="3390035"/>
            <a:ext cx="2912533" cy="1200329"/>
          </a:xfrm>
          <a:prstGeom prst="rect">
            <a:avLst/>
          </a:prstGeom>
          <a:noFill/>
        </p:spPr>
        <p:txBody>
          <a:bodyPr wrap="square" rtlCol="0">
            <a:spAutoFit/>
          </a:bodyPr>
          <a:lstStyle/>
          <a:p>
            <a:pPr algn="ctr"/>
            <a:r>
              <a:rPr lang="en-US" sz="3600" dirty="0">
                <a:solidFill>
                  <a:srgbClr val="595959"/>
                </a:solidFill>
              </a:rPr>
              <a:t>Decision Making</a:t>
            </a:r>
          </a:p>
        </p:txBody>
      </p:sp>
      <p:sp>
        <p:nvSpPr>
          <p:cNvPr id="9" name="TextBox 8"/>
          <p:cNvSpPr txBox="1"/>
          <p:nvPr/>
        </p:nvSpPr>
        <p:spPr>
          <a:xfrm>
            <a:off x="4978400" y="5147109"/>
            <a:ext cx="2912533" cy="1200329"/>
          </a:xfrm>
          <a:prstGeom prst="rect">
            <a:avLst/>
          </a:prstGeom>
          <a:noFill/>
        </p:spPr>
        <p:txBody>
          <a:bodyPr wrap="square" rtlCol="0">
            <a:spAutoFit/>
          </a:bodyPr>
          <a:lstStyle/>
          <a:p>
            <a:pPr algn="ctr"/>
            <a:r>
              <a:rPr lang="en-US" sz="3600" dirty="0">
                <a:solidFill>
                  <a:srgbClr val="FFFFFF"/>
                </a:solidFill>
              </a:rPr>
              <a:t>Get to Primary Emotion</a:t>
            </a:r>
          </a:p>
        </p:txBody>
      </p:sp>
    </p:spTree>
    <p:extLst>
      <p:ext uri="{BB962C8B-B14F-4D97-AF65-F5344CB8AC3E}">
        <p14:creationId xmlns:p14="http://schemas.microsoft.com/office/powerpoint/2010/main" val="2158118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7732"/>
            <a:ext cx="9144000" cy="6858000"/>
          </a:xfrm>
          <a:prstGeom prst="rect">
            <a:avLst/>
          </a:prstGeom>
          <a:solidFill>
            <a:srgbClr val="3B3B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0"/>
            <a:ext cx="9144000" cy="112066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5147733" y="3197790"/>
            <a:ext cx="3485264" cy="3088871"/>
          </a:xfrm>
          <a:prstGeom prst="rect">
            <a:avLst/>
          </a:prstGeom>
        </p:spPr>
      </p:pic>
      <p:pic>
        <p:nvPicPr>
          <p:cNvPr id="15" name="Picture 14"/>
          <p:cNvPicPr>
            <a:picLocks noChangeAspect="1"/>
          </p:cNvPicPr>
          <p:nvPr/>
        </p:nvPicPr>
        <p:blipFill>
          <a:blip r:embed="rId4"/>
          <a:stretch>
            <a:fillRect/>
          </a:stretch>
        </p:blipFill>
        <p:spPr>
          <a:xfrm>
            <a:off x="398836" y="3197790"/>
            <a:ext cx="3283277" cy="3101680"/>
          </a:xfrm>
          <a:prstGeom prst="rect">
            <a:avLst/>
          </a:prstGeom>
        </p:spPr>
      </p:pic>
      <p:sp>
        <p:nvSpPr>
          <p:cNvPr id="3" name="Right Arrow 2"/>
          <p:cNvSpPr/>
          <p:nvPr/>
        </p:nvSpPr>
        <p:spPr>
          <a:xfrm>
            <a:off x="3894667" y="3945439"/>
            <a:ext cx="1253066" cy="304800"/>
          </a:xfrm>
          <a:prstGeom prst="rightArrow">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rot="10800000">
            <a:off x="3843868" y="4351850"/>
            <a:ext cx="1253066" cy="304800"/>
          </a:xfrm>
          <a:prstGeom prst="rightArrow">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762000" y="1593144"/>
            <a:ext cx="3403600" cy="1600438"/>
          </a:xfrm>
          <a:prstGeom prst="rect">
            <a:avLst/>
          </a:prstGeom>
          <a:noFill/>
        </p:spPr>
        <p:txBody>
          <a:bodyPr wrap="square" rtlCol="0">
            <a:spAutoFit/>
          </a:bodyPr>
          <a:lstStyle/>
          <a:p>
            <a:pPr algn="ctr"/>
            <a:r>
              <a:rPr lang="en-US" sz="4000" dirty="0">
                <a:solidFill>
                  <a:srgbClr val="FFFFFF"/>
                </a:solidFill>
              </a:rPr>
              <a:t>Emotional Brain             </a:t>
            </a:r>
            <a:r>
              <a:rPr lang="en-US" dirty="0">
                <a:solidFill>
                  <a:srgbClr val="FFFFFF"/>
                </a:solidFill>
              </a:rPr>
              <a:t>(Limbic System)</a:t>
            </a:r>
          </a:p>
        </p:txBody>
      </p:sp>
      <p:sp>
        <p:nvSpPr>
          <p:cNvPr id="17" name="TextBox 16"/>
          <p:cNvSpPr txBox="1"/>
          <p:nvPr/>
        </p:nvSpPr>
        <p:spPr>
          <a:xfrm>
            <a:off x="5229397" y="1662309"/>
            <a:ext cx="3403600" cy="1600438"/>
          </a:xfrm>
          <a:prstGeom prst="rect">
            <a:avLst/>
          </a:prstGeom>
          <a:noFill/>
        </p:spPr>
        <p:txBody>
          <a:bodyPr wrap="square" rtlCol="0">
            <a:spAutoFit/>
          </a:bodyPr>
          <a:lstStyle/>
          <a:p>
            <a:pPr algn="ctr"/>
            <a:r>
              <a:rPr lang="en-US" sz="4000" dirty="0">
                <a:solidFill>
                  <a:srgbClr val="FFFFFF"/>
                </a:solidFill>
              </a:rPr>
              <a:t>Thinking   </a:t>
            </a:r>
          </a:p>
          <a:p>
            <a:pPr algn="ctr"/>
            <a:r>
              <a:rPr lang="en-US" sz="4000" dirty="0">
                <a:solidFill>
                  <a:srgbClr val="FFFFFF"/>
                </a:solidFill>
              </a:rPr>
              <a:t>Brain             </a:t>
            </a:r>
            <a:r>
              <a:rPr lang="en-US" dirty="0">
                <a:solidFill>
                  <a:srgbClr val="FFFFFF"/>
                </a:solidFill>
              </a:rPr>
              <a:t>(Prefrontal Cortex)</a:t>
            </a:r>
          </a:p>
        </p:txBody>
      </p:sp>
      <p:sp>
        <p:nvSpPr>
          <p:cNvPr id="18" name="TextBox 17"/>
          <p:cNvSpPr txBox="1"/>
          <p:nvPr/>
        </p:nvSpPr>
        <p:spPr>
          <a:xfrm>
            <a:off x="1219201" y="154207"/>
            <a:ext cx="6773333" cy="830997"/>
          </a:xfrm>
          <a:prstGeom prst="rect">
            <a:avLst/>
          </a:prstGeom>
          <a:noFill/>
        </p:spPr>
        <p:txBody>
          <a:bodyPr wrap="square" rtlCol="0">
            <a:spAutoFit/>
          </a:bodyPr>
          <a:lstStyle/>
          <a:p>
            <a:pPr algn="ctr"/>
            <a:r>
              <a:rPr lang="en-US" sz="4800" b="1" dirty="0">
                <a:solidFill>
                  <a:schemeClr val="tx1">
                    <a:lumMod val="65000"/>
                    <a:lumOff val="35000"/>
                  </a:schemeClr>
                </a:solidFill>
              </a:rPr>
              <a:t>Emotional Intelligence</a:t>
            </a:r>
          </a:p>
        </p:txBody>
      </p:sp>
    </p:spTree>
    <p:extLst>
      <p:ext uri="{BB962C8B-B14F-4D97-AF65-F5344CB8AC3E}">
        <p14:creationId xmlns:p14="http://schemas.microsoft.com/office/powerpoint/2010/main" val="394561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Shape 424"/>
          <p:cNvSpPr/>
          <p:nvPr/>
        </p:nvSpPr>
        <p:spPr>
          <a:xfrm>
            <a:off x="2102701" y="1099916"/>
            <a:ext cx="7041299" cy="5597524"/>
          </a:xfrm>
          <a:prstGeom prst="rect">
            <a:avLst/>
          </a:prstGeom>
          <a:blipFill>
            <a:blip r:embed="rId3"/>
            <a:srcRect/>
            <a:stretch>
              <a:fillRect l="-1" r="-1275"/>
            </a:stretch>
          </a:blipFill>
        </p:spPr>
        <p:txBody>
          <a:bodyPr/>
          <a:lstStyle/>
          <a:p>
            <a:endParaRPr lang="en-US" dirty="0"/>
          </a:p>
        </p:txBody>
      </p:sp>
      <p:sp>
        <p:nvSpPr>
          <p:cNvPr id="41" name="Shape 425"/>
          <p:cNvSpPr/>
          <p:nvPr/>
        </p:nvSpPr>
        <p:spPr>
          <a:xfrm>
            <a:off x="4645875" y="3817716"/>
            <a:ext cx="636588" cy="508000"/>
          </a:xfrm>
          <a:prstGeom prst="ellipse">
            <a:avLst/>
          </a:prstGeom>
          <a:solidFill>
            <a:srgbClr val="800000"/>
          </a:solidFill>
          <a:ln>
            <a:noFill/>
          </a:ln>
        </p:spPr>
        <p:txBody>
          <a:bodyPr lIns="91425" tIns="45700" rIns="91425" bIns="45700" anchor="ctr" anchorCtr="0">
            <a:noAutofit/>
          </a:bodyPr>
          <a:lstStyle/>
          <a:p>
            <a:endParaRPr dirty="0">
              <a:solidFill>
                <a:srgbClr val="800000"/>
              </a:solidFill>
            </a:endParaRPr>
          </a:p>
        </p:txBody>
      </p:sp>
      <p:sp>
        <p:nvSpPr>
          <p:cNvPr id="42" name="Shape 426"/>
          <p:cNvSpPr/>
          <p:nvPr/>
        </p:nvSpPr>
        <p:spPr>
          <a:xfrm>
            <a:off x="3146917" y="2784824"/>
            <a:ext cx="1143611" cy="1714677"/>
          </a:xfrm>
          <a:prstGeom prst="ellipse">
            <a:avLst/>
          </a:prstGeom>
          <a:solidFill>
            <a:srgbClr val="000090"/>
          </a:solidFill>
          <a:ln>
            <a:noFill/>
          </a:ln>
        </p:spPr>
        <p:txBody>
          <a:bodyPr lIns="91425" tIns="45700" rIns="91425" bIns="45700" anchor="ctr" anchorCtr="0">
            <a:noAutofit/>
          </a:bodyPr>
          <a:lstStyle/>
          <a:p>
            <a:endParaRPr dirty="0"/>
          </a:p>
        </p:txBody>
      </p:sp>
      <p:sp>
        <p:nvSpPr>
          <p:cNvPr id="43" name="Shape 428"/>
          <p:cNvSpPr txBox="1"/>
          <p:nvPr/>
        </p:nvSpPr>
        <p:spPr>
          <a:xfrm>
            <a:off x="277576" y="1820057"/>
            <a:ext cx="2719781" cy="1570036"/>
          </a:xfrm>
          <a:prstGeom prst="rect">
            <a:avLst/>
          </a:prstGeom>
          <a:noFill/>
          <a:ln>
            <a:noFill/>
          </a:ln>
        </p:spPr>
        <p:txBody>
          <a:bodyPr lIns="91425" tIns="45700" rIns="91425" bIns="45700" anchor="t" anchorCtr="0">
            <a:noAutofit/>
          </a:bodyPr>
          <a:lstStyle/>
          <a:p>
            <a:pPr>
              <a:buClr>
                <a:srgbClr val="003CBD"/>
              </a:buClr>
              <a:buSzPct val="25000"/>
              <a:buFont typeface="Arial"/>
              <a:buNone/>
            </a:pPr>
            <a:r>
              <a:rPr lang="en-US" sz="4000" b="1" dirty="0">
                <a:solidFill>
                  <a:srgbClr val="3257A5"/>
                </a:solidFill>
              </a:rPr>
              <a:t>Prefrontal Cortex</a:t>
            </a:r>
          </a:p>
        </p:txBody>
      </p:sp>
      <p:sp>
        <p:nvSpPr>
          <p:cNvPr id="61442" name="TextBox 7"/>
          <p:cNvSpPr txBox="1">
            <a:spLocks noChangeArrowheads="1"/>
          </p:cNvSpPr>
          <p:nvPr/>
        </p:nvSpPr>
        <p:spPr bwMode="auto">
          <a:xfrm>
            <a:off x="2524125" y="5299371"/>
            <a:ext cx="3288424" cy="707886"/>
          </a:xfrm>
          <a:prstGeom prst="rect">
            <a:avLst/>
          </a:prstGeom>
          <a:no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b="1" dirty="0">
                <a:solidFill>
                  <a:srgbClr val="800000"/>
                </a:solidFill>
              </a:rPr>
              <a:t>Amygdala </a:t>
            </a:r>
          </a:p>
        </p:txBody>
      </p:sp>
      <p:sp>
        <p:nvSpPr>
          <p:cNvPr id="61444" name="TextBox 20"/>
          <p:cNvSpPr txBox="1">
            <a:spLocks noChangeArrowheads="1"/>
          </p:cNvSpPr>
          <p:nvPr/>
        </p:nvSpPr>
        <p:spPr bwMode="auto">
          <a:xfrm>
            <a:off x="344488" y="217489"/>
            <a:ext cx="3397779"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7200" b="1" dirty="0">
                <a:solidFill>
                  <a:srgbClr val="000000"/>
                </a:solidFill>
              </a:rPr>
              <a:t>Hijack</a:t>
            </a:r>
          </a:p>
        </p:txBody>
      </p:sp>
      <p:grpSp>
        <p:nvGrpSpPr>
          <p:cNvPr id="26" name="Group 12"/>
          <p:cNvGrpSpPr/>
          <p:nvPr/>
        </p:nvGrpSpPr>
        <p:grpSpPr>
          <a:xfrm>
            <a:off x="3117505" y="2356123"/>
            <a:ext cx="2595937" cy="1843012"/>
            <a:chOff x="3117505" y="2356123"/>
            <a:chExt cx="2595937" cy="1843012"/>
          </a:xfrm>
          <a:solidFill>
            <a:srgbClr val="800000"/>
          </a:solidFill>
        </p:grpSpPr>
        <p:sp>
          <p:nvSpPr>
            <p:cNvPr id="28" name="Up Arrow 27"/>
            <p:cNvSpPr/>
            <p:nvPr/>
          </p:nvSpPr>
          <p:spPr>
            <a:xfrm>
              <a:off x="4590167" y="2356123"/>
              <a:ext cx="375227" cy="1404945"/>
            </a:xfrm>
            <a:prstGeom prst="upArrow">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00000"/>
                </a:solidFill>
                <a:latin typeface="Arial"/>
              </a:endParaRPr>
            </a:p>
          </p:txBody>
        </p:sp>
        <p:sp>
          <p:nvSpPr>
            <p:cNvPr id="29" name="Up Arrow 28"/>
            <p:cNvSpPr/>
            <p:nvPr/>
          </p:nvSpPr>
          <p:spPr>
            <a:xfrm rot="2069924">
              <a:off x="5338215" y="2624230"/>
              <a:ext cx="375227" cy="1225095"/>
            </a:xfrm>
            <a:prstGeom prst="upArrow">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00000"/>
                </a:solidFill>
                <a:latin typeface="Arial"/>
              </a:endParaRPr>
            </a:p>
          </p:txBody>
        </p:sp>
        <p:sp>
          <p:nvSpPr>
            <p:cNvPr id="30" name="Up Arrow 29"/>
            <p:cNvSpPr/>
            <p:nvPr/>
          </p:nvSpPr>
          <p:spPr>
            <a:xfrm rot="19164022">
              <a:off x="3835438" y="2646080"/>
              <a:ext cx="375227" cy="1305119"/>
            </a:xfrm>
            <a:prstGeom prst="upArrow">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00000"/>
                </a:solidFill>
                <a:latin typeface="Arial"/>
              </a:endParaRPr>
            </a:p>
          </p:txBody>
        </p:sp>
        <p:sp>
          <p:nvSpPr>
            <p:cNvPr id="31" name="Up Arrow 30"/>
            <p:cNvSpPr/>
            <p:nvPr/>
          </p:nvSpPr>
          <p:spPr>
            <a:xfrm rot="16644096">
              <a:off x="3552245" y="3389168"/>
              <a:ext cx="375227" cy="1244707"/>
            </a:xfrm>
            <a:prstGeom prst="upArrow">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00000"/>
                </a:solidFill>
                <a:latin typeface="Arial"/>
              </a:endParaRPr>
            </a:p>
          </p:txBody>
        </p:sp>
      </p:grpSp>
      <p:sp>
        <p:nvSpPr>
          <p:cNvPr id="27" name="Shape 427"/>
          <p:cNvSpPr txBox="1"/>
          <p:nvPr/>
        </p:nvSpPr>
        <p:spPr>
          <a:xfrm>
            <a:off x="2997357" y="5923086"/>
            <a:ext cx="2517774" cy="646112"/>
          </a:xfrm>
          <a:prstGeom prst="rect">
            <a:avLst/>
          </a:prstGeom>
          <a:noFill/>
          <a:ln>
            <a:noFill/>
          </a:ln>
        </p:spPr>
        <p:txBody>
          <a:bodyPr lIns="91425" tIns="45700" rIns="91425" bIns="45700" anchor="t" anchorCtr="0">
            <a:noAutofit/>
          </a:bodyPr>
          <a:lstStyle/>
          <a:p>
            <a:pPr>
              <a:buClr>
                <a:srgbClr val="003CBD"/>
              </a:buClr>
              <a:buSzPct val="25000"/>
              <a:buFont typeface="Arial"/>
              <a:buNone/>
            </a:pPr>
            <a:r>
              <a:rPr lang="en-US" sz="4000" b="1" dirty="0">
                <a:solidFill>
                  <a:srgbClr val="800000"/>
                </a:solidFill>
              </a:rPr>
              <a:t>Hijack </a:t>
            </a:r>
            <a:endParaRPr lang="en-US" sz="3600" b="1" dirty="0">
              <a:solidFill>
                <a:srgbClr val="800000"/>
              </a:solidFill>
            </a:endParaRPr>
          </a:p>
        </p:txBody>
      </p:sp>
    </p:spTree>
    <p:extLst>
      <p:ext uri="{BB962C8B-B14F-4D97-AF65-F5344CB8AC3E}">
        <p14:creationId xmlns:p14="http://schemas.microsoft.com/office/powerpoint/2010/main" val="2132367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7288971" y="2426341"/>
            <a:ext cx="1658573" cy="1331090"/>
          </a:xfrm>
          <a:prstGeom prst="roundRect">
            <a:avLst/>
          </a:prstGeom>
          <a:solidFill>
            <a:srgbClr val="FFE1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4100"/>
              </a:solidFill>
            </a:endParaRPr>
          </a:p>
        </p:txBody>
      </p:sp>
      <p:sp>
        <p:nvSpPr>
          <p:cNvPr id="22" name="Rounded Rectangle 21"/>
          <p:cNvSpPr/>
          <p:nvPr/>
        </p:nvSpPr>
        <p:spPr>
          <a:xfrm>
            <a:off x="7288970" y="4211169"/>
            <a:ext cx="1656263" cy="1331090"/>
          </a:xfrm>
          <a:prstGeom prst="roundRect">
            <a:avLst/>
          </a:prstGeom>
          <a:solidFill>
            <a:srgbClr val="FFE1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4100"/>
              </a:solidFill>
            </a:endParaRPr>
          </a:p>
        </p:txBody>
      </p:sp>
      <p:sp>
        <p:nvSpPr>
          <p:cNvPr id="18" name="Rounded Rectangle 17"/>
          <p:cNvSpPr/>
          <p:nvPr/>
        </p:nvSpPr>
        <p:spPr>
          <a:xfrm>
            <a:off x="3921848" y="1683684"/>
            <a:ext cx="1521945" cy="2080468"/>
          </a:xfrm>
          <a:prstGeom prst="roundRect">
            <a:avLst/>
          </a:prstGeom>
          <a:solidFill>
            <a:srgbClr val="FFE1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4100"/>
              </a:solidFill>
            </a:endParaRPr>
          </a:p>
        </p:txBody>
      </p:sp>
      <p:sp>
        <p:nvSpPr>
          <p:cNvPr id="17" name="Rounded Rectangle 16"/>
          <p:cNvSpPr/>
          <p:nvPr/>
        </p:nvSpPr>
        <p:spPr>
          <a:xfrm>
            <a:off x="3933405" y="4087760"/>
            <a:ext cx="1576073" cy="2173653"/>
          </a:xfrm>
          <a:prstGeom prst="roundRect">
            <a:avLst/>
          </a:prstGeom>
          <a:solidFill>
            <a:srgbClr val="FFE1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4100"/>
              </a:solidFill>
            </a:endParaRPr>
          </a:p>
        </p:txBody>
      </p:sp>
      <p:sp>
        <p:nvSpPr>
          <p:cNvPr id="3" name="Rounded Rectangle 2"/>
          <p:cNvSpPr/>
          <p:nvPr/>
        </p:nvSpPr>
        <p:spPr>
          <a:xfrm>
            <a:off x="134216" y="2625232"/>
            <a:ext cx="1657680" cy="1933293"/>
          </a:xfrm>
          <a:prstGeom prst="roundRect">
            <a:avLst/>
          </a:prstGeom>
          <a:solidFill>
            <a:srgbClr val="FFE1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4100"/>
              </a:solidFill>
            </a:endParaRPr>
          </a:p>
        </p:txBody>
      </p:sp>
      <p:sp>
        <p:nvSpPr>
          <p:cNvPr id="4" name="TextBox 3"/>
          <p:cNvSpPr txBox="1"/>
          <p:nvPr/>
        </p:nvSpPr>
        <p:spPr>
          <a:xfrm>
            <a:off x="149751" y="2967309"/>
            <a:ext cx="1620249" cy="1200329"/>
          </a:xfrm>
          <a:prstGeom prst="rect">
            <a:avLst/>
          </a:prstGeom>
          <a:noFill/>
        </p:spPr>
        <p:txBody>
          <a:bodyPr wrap="square" rtlCol="0">
            <a:spAutoFit/>
          </a:bodyPr>
          <a:lstStyle/>
          <a:p>
            <a:pPr algn="ctr"/>
            <a:r>
              <a:rPr lang="en-US" i="1" dirty="0">
                <a:solidFill>
                  <a:srgbClr val="004100"/>
                </a:solidFill>
                <a:latin typeface="Helvetica Neue Medium"/>
                <a:cs typeface="Helvetica Neue Medium"/>
              </a:rPr>
              <a:t>“Your program is not a priority right now”</a:t>
            </a:r>
          </a:p>
        </p:txBody>
      </p:sp>
      <p:sp>
        <p:nvSpPr>
          <p:cNvPr id="2" name="TextBox 1"/>
          <p:cNvSpPr txBox="1"/>
          <p:nvPr/>
        </p:nvSpPr>
        <p:spPr>
          <a:xfrm>
            <a:off x="7159577" y="2647125"/>
            <a:ext cx="1807551" cy="923330"/>
          </a:xfrm>
          <a:prstGeom prst="rect">
            <a:avLst/>
          </a:prstGeom>
          <a:noFill/>
        </p:spPr>
        <p:txBody>
          <a:bodyPr wrap="square" rtlCol="0">
            <a:spAutoFit/>
          </a:bodyPr>
          <a:lstStyle/>
          <a:p>
            <a:pPr algn="ctr"/>
            <a:r>
              <a:rPr lang="en-US" dirty="0">
                <a:solidFill>
                  <a:srgbClr val="004100"/>
                </a:solidFill>
                <a:latin typeface="Helvetica Neue Medium"/>
                <a:cs typeface="Helvetica Neue Medium"/>
              </a:rPr>
              <a:t>Push back     with edge &amp; frustration</a:t>
            </a:r>
          </a:p>
        </p:txBody>
      </p:sp>
      <p:sp>
        <p:nvSpPr>
          <p:cNvPr id="16" name="TextBox 15"/>
          <p:cNvSpPr txBox="1"/>
          <p:nvPr/>
        </p:nvSpPr>
        <p:spPr>
          <a:xfrm>
            <a:off x="7137682" y="4624204"/>
            <a:ext cx="1807551" cy="369332"/>
          </a:xfrm>
          <a:prstGeom prst="rect">
            <a:avLst/>
          </a:prstGeom>
          <a:noFill/>
        </p:spPr>
        <p:txBody>
          <a:bodyPr wrap="square" rtlCol="0">
            <a:spAutoFit/>
          </a:bodyPr>
          <a:lstStyle/>
          <a:p>
            <a:pPr algn="ctr"/>
            <a:r>
              <a:rPr lang="en-US" dirty="0">
                <a:solidFill>
                  <a:srgbClr val="004100"/>
                </a:solidFill>
                <a:latin typeface="Helvetica Neue Medium"/>
                <a:cs typeface="Helvetica Neue Medium"/>
              </a:rPr>
              <a:t>Give up</a:t>
            </a:r>
          </a:p>
        </p:txBody>
      </p:sp>
      <p:sp>
        <p:nvSpPr>
          <p:cNvPr id="32" name="Right Arrow 31"/>
          <p:cNvSpPr/>
          <p:nvPr/>
        </p:nvSpPr>
        <p:spPr>
          <a:xfrm>
            <a:off x="2067344" y="4615497"/>
            <a:ext cx="741614" cy="504586"/>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4100"/>
              </a:solidFill>
            </a:endParaRPr>
          </a:p>
        </p:txBody>
      </p:sp>
      <p:pic>
        <p:nvPicPr>
          <p:cNvPr id="6" name="Picture 5"/>
          <p:cNvPicPr>
            <a:picLocks noChangeAspect="1"/>
          </p:cNvPicPr>
          <p:nvPr/>
        </p:nvPicPr>
        <p:blipFill>
          <a:blip r:embed="rId3"/>
          <a:stretch>
            <a:fillRect/>
          </a:stretch>
        </p:blipFill>
        <p:spPr>
          <a:xfrm>
            <a:off x="5669764" y="2625232"/>
            <a:ext cx="1348502" cy="972938"/>
          </a:xfrm>
          <a:prstGeom prst="rect">
            <a:avLst/>
          </a:prstGeom>
        </p:spPr>
      </p:pic>
      <p:pic>
        <p:nvPicPr>
          <p:cNvPr id="44" name="Picture 43"/>
          <p:cNvPicPr>
            <a:picLocks noChangeAspect="1"/>
          </p:cNvPicPr>
          <p:nvPr/>
        </p:nvPicPr>
        <p:blipFill>
          <a:blip r:embed="rId4"/>
          <a:stretch>
            <a:fillRect/>
          </a:stretch>
        </p:blipFill>
        <p:spPr>
          <a:xfrm>
            <a:off x="5652590" y="4427175"/>
            <a:ext cx="1485092" cy="987937"/>
          </a:xfrm>
          <a:prstGeom prst="rect">
            <a:avLst/>
          </a:prstGeom>
        </p:spPr>
      </p:pic>
      <p:sp>
        <p:nvSpPr>
          <p:cNvPr id="8" name="Rounded Rectangle 7"/>
          <p:cNvSpPr/>
          <p:nvPr/>
        </p:nvSpPr>
        <p:spPr>
          <a:xfrm>
            <a:off x="2023554" y="1683684"/>
            <a:ext cx="1633181" cy="2086693"/>
          </a:xfrm>
          <a:prstGeom prst="roundRect">
            <a:avLst/>
          </a:prstGeom>
          <a:solidFill>
            <a:srgbClr val="FFE1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4100"/>
              </a:solidFill>
            </a:endParaRPr>
          </a:p>
        </p:txBody>
      </p:sp>
      <p:sp>
        <p:nvSpPr>
          <p:cNvPr id="11" name="TextBox 10"/>
          <p:cNvSpPr txBox="1"/>
          <p:nvPr/>
        </p:nvSpPr>
        <p:spPr>
          <a:xfrm>
            <a:off x="1891122" y="1976988"/>
            <a:ext cx="1889018" cy="1538883"/>
          </a:xfrm>
          <a:prstGeom prst="rect">
            <a:avLst/>
          </a:prstGeom>
          <a:noFill/>
        </p:spPr>
        <p:txBody>
          <a:bodyPr wrap="square" rtlCol="0">
            <a:spAutoFit/>
          </a:bodyPr>
          <a:lstStyle/>
          <a:p>
            <a:pPr algn="ctr"/>
            <a:r>
              <a:rPr lang="en-US" sz="2000" b="1" dirty="0">
                <a:solidFill>
                  <a:srgbClr val="004100"/>
                </a:solidFill>
                <a:latin typeface="Helvetica Neue Medium"/>
                <a:cs typeface="Helvetica Neue Medium"/>
              </a:rPr>
              <a:t>Mistrust:</a:t>
            </a:r>
          </a:p>
          <a:p>
            <a:pPr algn="ctr"/>
            <a:r>
              <a:rPr lang="en-US" dirty="0">
                <a:solidFill>
                  <a:srgbClr val="004100"/>
                </a:solidFill>
                <a:latin typeface="Helvetica Neue Medium"/>
                <a:cs typeface="Helvetica Neue Medium"/>
              </a:rPr>
              <a:t>You will be harmed </a:t>
            </a:r>
          </a:p>
          <a:p>
            <a:pPr algn="ctr"/>
            <a:r>
              <a:rPr lang="en-US" dirty="0">
                <a:solidFill>
                  <a:srgbClr val="004100"/>
                </a:solidFill>
                <a:latin typeface="Helvetica Neue Medium"/>
                <a:cs typeface="Helvetica Neue Medium"/>
              </a:rPr>
              <a:t>through mistreatment</a:t>
            </a:r>
          </a:p>
        </p:txBody>
      </p:sp>
      <p:sp>
        <p:nvSpPr>
          <p:cNvPr id="47" name="Rounded Rectangle 46"/>
          <p:cNvSpPr/>
          <p:nvPr/>
        </p:nvSpPr>
        <p:spPr>
          <a:xfrm>
            <a:off x="2017541" y="4087760"/>
            <a:ext cx="1582834" cy="2173653"/>
          </a:xfrm>
          <a:prstGeom prst="roundRect">
            <a:avLst/>
          </a:prstGeom>
          <a:solidFill>
            <a:srgbClr val="FFE1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4100"/>
              </a:solidFill>
            </a:endParaRPr>
          </a:p>
        </p:txBody>
      </p:sp>
      <p:sp>
        <p:nvSpPr>
          <p:cNvPr id="46" name="TextBox 45"/>
          <p:cNvSpPr txBox="1"/>
          <p:nvPr/>
        </p:nvSpPr>
        <p:spPr>
          <a:xfrm>
            <a:off x="1870289" y="4162203"/>
            <a:ext cx="1804490" cy="1846659"/>
          </a:xfrm>
          <a:prstGeom prst="rect">
            <a:avLst/>
          </a:prstGeom>
          <a:noFill/>
        </p:spPr>
        <p:txBody>
          <a:bodyPr wrap="square" rtlCol="0">
            <a:spAutoFit/>
          </a:bodyPr>
          <a:lstStyle/>
          <a:p>
            <a:pPr algn="ctr"/>
            <a:r>
              <a:rPr lang="en-US" sz="2000" b="1" dirty="0">
                <a:solidFill>
                  <a:srgbClr val="004100"/>
                </a:solidFill>
                <a:latin typeface="Helvetica Neue Medium"/>
                <a:cs typeface="Helvetica Neue Medium"/>
              </a:rPr>
              <a:t>Emotion Deprivation:</a:t>
            </a:r>
          </a:p>
          <a:p>
            <a:pPr algn="ctr"/>
            <a:r>
              <a:rPr lang="en-US" sz="2000" b="1" dirty="0">
                <a:solidFill>
                  <a:srgbClr val="004100"/>
                </a:solidFill>
                <a:latin typeface="Helvetica Neue Medium"/>
                <a:cs typeface="Helvetica Neue Medium"/>
              </a:rPr>
              <a:t> </a:t>
            </a:r>
            <a:r>
              <a:rPr lang="en-US" dirty="0">
                <a:solidFill>
                  <a:srgbClr val="004100"/>
                </a:solidFill>
                <a:latin typeface="Helvetica Neue Medium"/>
                <a:cs typeface="Helvetica Neue Medium"/>
              </a:rPr>
              <a:t>Your needs   for emotional support will not be met</a:t>
            </a:r>
          </a:p>
        </p:txBody>
      </p:sp>
      <p:sp>
        <p:nvSpPr>
          <p:cNvPr id="33" name="TextBox 32"/>
          <p:cNvSpPr txBox="1"/>
          <p:nvPr/>
        </p:nvSpPr>
        <p:spPr>
          <a:xfrm>
            <a:off x="3469005" y="479543"/>
            <a:ext cx="2400301" cy="830997"/>
          </a:xfrm>
          <a:prstGeom prst="rect">
            <a:avLst/>
          </a:prstGeom>
          <a:noFill/>
        </p:spPr>
        <p:txBody>
          <a:bodyPr wrap="square" rtlCol="0">
            <a:spAutoFit/>
          </a:bodyPr>
          <a:lstStyle/>
          <a:p>
            <a:pPr algn="ctr"/>
            <a:endParaRPr lang="en-US" sz="2400" dirty="0">
              <a:solidFill>
                <a:srgbClr val="FFE1BD"/>
              </a:solidFill>
              <a:latin typeface="Helvetica Neue Medium"/>
              <a:cs typeface="Helvetica Neue Medium"/>
            </a:endParaRPr>
          </a:p>
          <a:p>
            <a:pPr algn="ctr"/>
            <a:r>
              <a:rPr lang="en-US" sz="2400" dirty="0">
                <a:solidFill>
                  <a:srgbClr val="FFE1BD"/>
                </a:solidFill>
                <a:latin typeface="Helvetica Neue Medium"/>
                <a:cs typeface="Helvetica Neue Medium"/>
              </a:rPr>
              <a:t>  Interpretation</a:t>
            </a:r>
          </a:p>
        </p:txBody>
      </p:sp>
      <p:sp>
        <p:nvSpPr>
          <p:cNvPr id="34" name="TextBox 33"/>
          <p:cNvSpPr txBox="1"/>
          <p:nvPr/>
        </p:nvSpPr>
        <p:spPr>
          <a:xfrm>
            <a:off x="346806" y="110211"/>
            <a:ext cx="1574800" cy="1569660"/>
          </a:xfrm>
          <a:prstGeom prst="rect">
            <a:avLst/>
          </a:prstGeom>
          <a:noFill/>
        </p:spPr>
        <p:txBody>
          <a:bodyPr wrap="square" rtlCol="0">
            <a:spAutoFit/>
          </a:bodyPr>
          <a:lstStyle/>
          <a:p>
            <a:endParaRPr lang="en-US" sz="2400" dirty="0">
              <a:solidFill>
                <a:srgbClr val="FFE1BD"/>
              </a:solidFill>
              <a:latin typeface="Helvetica Neue Medium"/>
              <a:cs typeface="Helvetica Neue Medium"/>
            </a:endParaRPr>
          </a:p>
          <a:p>
            <a:r>
              <a:rPr lang="en-US" sz="2400" dirty="0">
                <a:solidFill>
                  <a:srgbClr val="FFE1BD"/>
                </a:solidFill>
                <a:latin typeface="Helvetica Neue Medium"/>
                <a:cs typeface="Helvetica Neue Medium"/>
              </a:rPr>
              <a:t>   Stimulus</a:t>
            </a:r>
          </a:p>
          <a:p>
            <a:endParaRPr lang="en-US" sz="2400" dirty="0">
              <a:solidFill>
                <a:srgbClr val="FFE1BD"/>
              </a:solidFill>
              <a:latin typeface="Helvetica Neue Medium"/>
              <a:cs typeface="Helvetica Neue Medium"/>
            </a:endParaRPr>
          </a:p>
        </p:txBody>
      </p:sp>
      <p:sp>
        <p:nvSpPr>
          <p:cNvPr id="35" name="TextBox 34"/>
          <p:cNvSpPr txBox="1"/>
          <p:nvPr/>
        </p:nvSpPr>
        <p:spPr>
          <a:xfrm>
            <a:off x="7376551" y="535700"/>
            <a:ext cx="1749684" cy="1200328"/>
          </a:xfrm>
          <a:prstGeom prst="rect">
            <a:avLst/>
          </a:prstGeom>
          <a:noFill/>
        </p:spPr>
        <p:txBody>
          <a:bodyPr wrap="square" rtlCol="0">
            <a:spAutoFit/>
          </a:bodyPr>
          <a:lstStyle/>
          <a:p>
            <a:endParaRPr lang="en-US" sz="2400" dirty="0">
              <a:solidFill>
                <a:srgbClr val="FFE1BD"/>
              </a:solidFill>
              <a:latin typeface="Helvetica Neue Medium"/>
              <a:cs typeface="Helvetica Neue Medium"/>
            </a:endParaRPr>
          </a:p>
          <a:p>
            <a:r>
              <a:rPr lang="en-US" sz="2400" dirty="0">
                <a:solidFill>
                  <a:srgbClr val="FFE1BD"/>
                </a:solidFill>
                <a:latin typeface="Helvetica Neue Medium"/>
                <a:cs typeface="Helvetica Neue Medium"/>
              </a:rPr>
              <a:t>Response</a:t>
            </a:r>
          </a:p>
          <a:p>
            <a:endParaRPr lang="en-US" sz="2400" dirty="0">
              <a:solidFill>
                <a:srgbClr val="FFE1BD"/>
              </a:solidFill>
              <a:latin typeface="Helvetica Neue Medium"/>
              <a:cs typeface="Helvetica Neue Medium"/>
            </a:endParaRPr>
          </a:p>
        </p:txBody>
      </p:sp>
      <p:sp>
        <p:nvSpPr>
          <p:cNvPr id="36" name="TextBox 35"/>
          <p:cNvSpPr txBox="1"/>
          <p:nvPr/>
        </p:nvSpPr>
        <p:spPr>
          <a:xfrm>
            <a:off x="5861017" y="513807"/>
            <a:ext cx="1574800" cy="1200328"/>
          </a:xfrm>
          <a:prstGeom prst="rect">
            <a:avLst/>
          </a:prstGeom>
          <a:noFill/>
        </p:spPr>
        <p:txBody>
          <a:bodyPr wrap="square" rtlCol="0">
            <a:spAutoFit/>
          </a:bodyPr>
          <a:lstStyle/>
          <a:p>
            <a:endParaRPr lang="en-US" sz="2400" dirty="0">
              <a:solidFill>
                <a:srgbClr val="FFE1BD"/>
              </a:solidFill>
              <a:latin typeface="Helvetica Neue Medium"/>
              <a:cs typeface="Helvetica Neue Medium"/>
            </a:endParaRPr>
          </a:p>
          <a:p>
            <a:r>
              <a:rPr lang="en-US" sz="2400" dirty="0">
                <a:solidFill>
                  <a:srgbClr val="FFE1BD"/>
                </a:solidFill>
                <a:latin typeface="Helvetica Neue Medium"/>
                <a:cs typeface="Helvetica Neue Medium"/>
              </a:rPr>
              <a:t>Emotion</a:t>
            </a:r>
          </a:p>
          <a:p>
            <a:endParaRPr lang="en-US" sz="2400" dirty="0">
              <a:solidFill>
                <a:srgbClr val="FFE1BD"/>
              </a:solidFill>
              <a:latin typeface="Helvetica Neue Medium"/>
              <a:cs typeface="Helvetica Neue Medium"/>
            </a:endParaRPr>
          </a:p>
        </p:txBody>
      </p:sp>
      <p:sp>
        <p:nvSpPr>
          <p:cNvPr id="39" name="Right Arrow 38"/>
          <p:cNvSpPr/>
          <p:nvPr/>
        </p:nvSpPr>
        <p:spPr>
          <a:xfrm rot="20314009">
            <a:off x="1503308" y="2599791"/>
            <a:ext cx="741614" cy="504586"/>
          </a:xfrm>
          <a:prstGeom prst="rightArrow">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Neue Medium"/>
              <a:cs typeface="Helvetica Neue Medium"/>
            </a:endParaRPr>
          </a:p>
        </p:txBody>
      </p:sp>
      <p:sp>
        <p:nvSpPr>
          <p:cNvPr id="40" name="Right Arrow 39"/>
          <p:cNvSpPr/>
          <p:nvPr/>
        </p:nvSpPr>
        <p:spPr>
          <a:xfrm rot="2781210">
            <a:off x="1460306" y="4396964"/>
            <a:ext cx="730701" cy="438543"/>
          </a:xfrm>
          <a:prstGeom prst="rightArrow">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Neue Medium"/>
              <a:cs typeface="Helvetica Neue Medium"/>
            </a:endParaRPr>
          </a:p>
        </p:txBody>
      </p:sp>
      <p:sp>
        <p:nvSpPr>
          <p:cNvPr id="41" name="TextBox 40"/>
          <p:cNvSpPr txBox="1"/>
          <p:nvPr/>
        </p:nvSpPr>
        <p:spPr>
          <a:xfrm>
            <a:off x="2153862" y="110211"/>
            <a:ext cx="1574800" cy="1569660"/>
          </a:xfrm>
          <a:prstGeom prst="rect">
            <a:avLst/>
          </a:prstGeom>
          <a:noFill/>
        </p:spPr>
        <p:txBody>
          <a:bodyPr wrap="square" rtlCol="0">
            <a:spAutoFit/>
          </a:bodyPr>
          <a:lstStyle/>
          <a:p>
            <a:endParaRPr lang="en-US" sz="2400" dirty="0">
              <a:solidFill>
                <a:srgbClr val="FFE1BD"/>
              </a:solidFill>
              <a:latin typeface="Helvetica Neue Medium"/>
              <a:cs typeface="Helvetica Neue Medium"/>
            </a:endParaRPr>
          </a:p>
          <a:p>
            <a:r>
              <a:rPr lang="en-US" sz="2400" dirty="0">
                <a:solidFill>
                  <a:srgbClr val="FFE1BD"/>
                </a:solidFill>
                <a:latin typeface="Helvetica Neue Medium"/>
                <a:cs typeface="Helvetica Neue Medium"/>
              </a:rPr>
              <a:t>   Schema</a:t>
            </a:r>
          </a:p>
          <a:p>
            <a:endParaRPr lang="en-US" sz="2400" dirty="0">
              <a:solidFill>
                <a:srgbClr val="FFE1BD"/>
              </a:solidFill>
              <a:latin typeface="Helvetica Neue Medium"/>
              <a:cs typeface="Helvetica Neue Medium"/>
            </a:endParaRPr>
          </a:p>
        </p:txBody>
      </p:sp>
      <p:sp>
        <p:nvSpPr>
          <p:cNvPr id="42" name="TextBox 41"/>
          <p:cNvSpPr txBox="1"/>
          <p:nvPr/>
        </p:nvSpPr>
        <p:spPr>
          <a:xfrm>
            <a:off x="3955300" y="2107350"/>
            <a:ext cx="1466598" cy="1200329"/>
          </a:xfrm>
          <a:prstGeom prst="rect">
            <a:avLst/>
          </a:prstGeom>
          <a:noFill/>
        </p:spPr>
        <p:txBody>
          <a:bodyPr wrap="square" rtlCol="0">
            <a:spAutoFit/>
          </a:bodyPr>
          <a:lstStyle/>
          <a:p>
            <a:pPr algn="ctr"/>
            <a:r>
              <a:rPr lang="en-US" dirty="0">
                <a:solidFill>
                  <a:srgbClr val="004100"/>
                </a:solidFill>
                <a:latin typeface="Helvetica Neue Medium"/>
                <a:cs typeface="Helvetica Neue Medium"/>
              </a:rPr>
              <a:t>“They are intentionally trying to block me”</a:t>
            </a:r>
          </a:p>
        </p:txBody>
      </p:sp>
      <p:sp>
        <p:nvSpPr>
          <p:cNvPr id="43" name="TextBox 42"/>
          <p:cNvSpPr txBox="1"/>
          <p:nvPr/>
        </p:nvSpPr>
        <p:spPr>
          <a:xfrm>
            <a:off x="3955300" y="4592739"/>
            <a:ext cx="1466598" cy="1200329"/>
          </a:xfrm>
          <a:prstGeom prst="rect">
            <a:avLst/>
          </a:prstGeom>
          <a:noFill/>
        </p:spPr>
        <p:txBody>
          <a:bodyPr wrap="square" rtlCol="0">
            <a:spAutoFit/>
          </a:bodyPr>
          <a:lstStyle/>
          <a:p>
            <a:pPr algn="ctr"/>
            <a:r>
              <a:rPr lang="en-US" dirty="0">
                <a:solidFill>
                  <a:srgbClr val="004100"/>
                </a:solidFill>
                <a:latin typeface="Helvetica Neue Medium"/>
                <a:cs typeface="Helvetica Neue Medium"/>
              </a:rPr>
              <a:t>“I feel </a:t>
            </a:r>
            <a:r>
              <a:rPr lang="en-US" dirty="0" err="1">
                <a:solidFill>
                  <a:srgbClr val="004100"/>
                </a:solidFill>
                <a:latin typeface="Helvetica Neue Medium"/>
                <a:cs typeface="Helvetica Neue Medium"/>
              </a:rPr>
              <a:t>mis</a:t>
            </a:r>
            <a:r>
              <a:rPr lang="en-US" dirty="0">
                <a:solidFill>
                  <a:srgbClr val="004100"/>
                </a:solidFill>
                <a:latin typeface="Helvetica Neue Medium"/>
                <a:cs typeface="Helvetica Neue Medium"/>
              </a:rPr>
              <a:t>-understood and overlooked” </a:t>
            </a:r>
          </a:p>
        </p:txBody>
      </p:sp>
      <p:sp>
        <p:nvSpPr>
          <p:cNvPr id="26" name="TextBox 25"/>
          <p:cNvSpPr txBox="1"/>
          <p:nvPr/>
        </p:nvSpPr>
        <p:spPr>
          <a:xfrm>
            <a:off x="350327" y="241628"/>
            <a:ext cx="7050267" cy="584776"/>
          </a:xfrm>
          <a:prstGeom prst="rect">
            <a:avLst/>
          </a:prstGeom>
          <a:noFill/>
        </p:spPr>
        <p:txBody>
          <a:bodyPr wrap="square" rtlCol="0">
            <a:spAutoFit/>
          </a:bodyPr>
          <a:lstStyle/>
          <a:p>
            <a:r>
              <a:rPr lang="en-US" sz="3200" dirty="0">
                <a:solidFill>
                  <a:srgbClr val="FFE1BD"/>
                </a:solidFill>
                <a:latin typeface="Helvetica Neue Medium"/>
                <a:cs typeface="Helvetica Neue Medium"/>
              </a:rPr>
              <a:t>Ways we get triggered…</a:t>
            </a:r>
          </a:p>
        </p:txBody>
      </p:sp>
    </p:spTree>
    <p:extLst>
      <p:ext uri="{BB962C8B-B14F-4D97-AF65-F5344CB8AC3E}">
        <p14:creationId xmlns:p14="http://schemas.microsoft.com/office/powerpoint/2010/main" val="792263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895" y="-19391"/>
            <a:ext cx="9144000" cy="6107193"/>
          </a:xfrm>
          <a:prstGeom prst="rect">
            <a:avLst/>
          </a:prstGeom>
          <a:solidFill>
            <a:schemeClr val="bg1"/>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359737" y="241628"/>
            <a:ext cx="8231290" cy="5873879"/>
          </a:xfrm>
          <a:prstGeom prst="rect">
            <a:avLst/>
          </a:prstGeom>
        </p:spPr>
      </p:pic>
      <p:sp>
        <p:nvSpPr>
          <p:cNvPr id="3" name="TextBox 2"/>
          <p:cNvSpPr txBox="1"/>
          <p:nvPr/>
        </p:nvSpPr>
        <p:spPr>
          <a:xfrm>
            <a:off x="1135398" y="916973"/>
            <a:ext cx="1574800" cy="800219"/>
          </a:xfrm>
          <a:prstGeom prst="rect">
            <a:avLst/>
          </a:prstGeom>
          <a:solidFill>
            <a:schemeClr val="bg1"/>
          </a:solidFill>
        </p:spPr>
        <p:txBody>
          <a:bodyPr wrap="square" rtlCol="0">
            <a:spAutoFit/>
          </a:bodyPr>
          <a:lstStyle/>
          <a:p>
            <a:endParaRPr lang="en-US" dirty="0"/>
          </a:p>
          <a:p>
            <a:r>
              <a:rPr lang="en-US" sz="1800" b="1" dirty="0"/>
              <a:t>   Stimulus</a:t>
            </a:r>
          </a:p>
          <a:p>
            <a:endParaRPr lang="en-US" dirty="0"/>
          </a:p>
        </p:txBody>
      </p:sp>
      <p:sp>
        <p:nvSpPr>
          <p:cNvPr id="8" name="TextBox 7"/>
          <p:cNvSpPr txBox="1"/>
          <p:nvPr/>
        </p:nvSpPr>
        <p:spPr>
          <a:xfrm>
            <a:off x="1287798" y="747639"/>
            <a:ext cx="1574800" cy="800219"/>
          </a:xfrm>
          <a:prstGeom prst="rect">
            <a:avLst/>
          </a:prstGeom>
          <a:solidFill>
            <a:schemeClr val="bg1"/>
          </a:solidFill>
        </p:spPr>
        <p:txBody>
          <a:bodyPr wrap="square" rtlCol="0">
            <a:spAutoFit/>
          </a:bodyPr>
          <a:lstStyle/>
          <a:p>
            <a:endParaRPr lang="en-US" dirty="0"/>
          </a:p>
          <a:p>
            <a:r>
              <a:rPr lang="en-US" sz="1800" b="1" dirty="0"/>
              <a:t>   Stimulus</a:t>
            </a:r>
          </a:p>
          <a:p>
            <a:endParaRPr lang="en-US" dirty="0"/>
          </a:p>
        </p:txBody>
      </p:sp>
      <p:sp>
        <p:nvSpPr>
          <p:cNvPr id="9" name="TextBox 8"/>
          <p:cNvSpPr txBox="1"/>
          <p:nvPr/>
        </p:nvSpPr>
        <p:spPr>
          <a:xfrm>
            <a:off x="3404465" y="521440"/>
            <a:ext cx="2285999" cy="1077218"/>
          </a:xfrm>
          <a:prstGeom prst="rect">
            <a:avLst/>
          </a:prstGeom>
          <a:solidFill>
            <a:schemeClr val="bg1"/>
          </a:solidFill>
        </p:spPr>
        <p:txBody>
          <a:bodyPr wrap="square" rtlCol="0">
            <a:spAutoFit/>
          </a:bodyPr>
          <a:lstStyle/>
          <a:p>
            <a:endParaRPr lang="en-US" dirty="0"/>
          </a:p>
          <a:p>
            <a:pPr algn="ctr"/>
            <a:r>
              <a:rPr lang="en-US" sz="1800" b="1" dirty="0"/>
              <a:t> Recruited Tendencies</a:t>
            </a:r>
          </a:p>
          <a:p>
            <a:endParaRPr lang="en-US" dirty="0"/>
          </a:p>
        </p:txBody>
      </p:sp>
      <p:sp>
        <p:nvSpPr>
          <p:cNvPr id="10" name="TextBox 9"/>
          <p:cNvSpPr txBox="1"/>
          <p:nvPr/>
        </p:nvSpPr>
        <p:spPr>
          <a:xfrm>
            <a:off x="6316998" y="747639"/>
            <a:ext cx="1574800" cy="800219"/>
          </a:xfrm>
          <a:prstGeom prst="rect">
            <a:avLst/>
          </a:prstGeom>
          <a:solidFill>
            <a:schemeClr val="bg1"/>
          </a:solidFill>
        </p:spPr>
        <p:txBody>
          <a:bodyPr wrap="square" rtlCol="0">
            <a:spAutoFit/>
          </a:bodyPr>
          <a:lstStyle/>
          <a:p>
            <a:endParaRPr lang="en-US" dirty="0"/>
          </a:p>
          <a:p>
            <a:r>
              <a:rPr lang="en-US" sz="1800" b="1" dirty="0"/>
              <a:t>Response</a:t>
            </a:r>
          </a:p>
          <a:p>
            <a:endParaRPr lang="en-US" dirty="0"/>
          </a:p>
        </p:txBody>
      </p:sp>
      <p:sp>
        <p:nvSpPr>
          <p:cNvPr id="11" name="TextBox 10"/>
          <p:cNvSpPr txBox="1"/>
          <p:nvPr/>
        </p:nvSpPr>
        <p:spPr>
          <a:xfrm>
            <a:off x="1749095" y="4949044"/>
            <a:ext cx="1989204" cy="923330"/>
          </a:xfrm>
          <a:prstGeom prst="rect">
            <a:avLst/>
          </a:prstGeom>
          <a:solidFill>
            <a:schemeClr val="bg1"/>
          </a:solidFill>
        </p:spPr>
        <p:txBody>
          <a:bodyPr wrap="square" rtlCol="0">
            <a:spAutoFit/>
          </a:bodyPr>
          <a:lstStyle/>
          <a:p>
            <a:endParaRPr lang="en-US" dirty="0"/>
          </a:p>
          <a:p>
            <a:r>
              <a:rPr lang="en-US" sz="1800" b="1" dirty="0"/>
              <a:t>  </a:t>
            </a:r>
            <a:r>
              <a:rPr lang="en-US" b="1" dirty="0"/>
              <a:t>Interpretation</a:t>
            </a:r>
            <a:endParaRPr lang="en-US" sz="1800" b="1" dirty="0"/>
          </a:p>
          <a:p>
            <a:endParaRPr lang="en-US" dirty="0"/>
          </a:p>
        </p:txBody>
      </p:sp>
      <p:sp>
        <p:nvSpPr>
          <p:cNvPr id="12" name="TextBox 11"/>
          <p:cNvSpPr txBox="1"/>
          <p:nvPr/>
        </p:nvSpPr>
        <p:spPr>
          <a:xfrm>
            <a:off x="4775481" y="5007376"/>
            <a:ext cx="2218267" cy="800219"/>
          </a:xfrm>
          <a:prstGeom prst="rect">
            <a:avLst/>
          </a:prstGeom>
          <a:solidFill>
            <a:schemeClr val="bg1"/>
          </a:solidFill>
        </p:spPr>
        <p:txBody>
          <a:bodyPr wrap="square" rtlCol="0">
            <a:spAutoFit/>
          </a:bodyPr>
          <a:lstStyle/>
          <a:p>
            <a:endParaRPr lang="en-US" dirty="0"/>
          </a:p>
          <a:p>
            <a:r>
              <a:rPr lang="en-US" sz="1800" b="1" dirty="0"/>
              <a:t>            Choice</a:t>
            </a:r>
          </a:p>
          <a:p>
            <a:endParaRPr lang="en-US" dirty="0"/>
          </a:p>
        </p:txBody>
      </p:sp>
      <p:sp>
        <p:nvSpPr>
          <p:cNvPr id="7" name="TextBox 6"/>
          <p:cNvSpPr txBox="1"/>
          <p:nvPr/>
        </p:nvSpPr>
        <p:spPr>
          <a:xfrm>
            <a:off x="170199" y="2086721"/>
            <a:ext cx="1710266" cy="369332"/>
          </a:xfrm>
          <a:prstGeom prst="rect">
            <a:avLst/>
          </a:prstGeom>
          <a:noFill/>
        </p:spPr>
        <p:txBody>
          <a:bodyPr wrap="square" rtlCol="0">
            <a:spAutoFit/>
          </a:bodyPr>
          <a:lstStyle/>
          <a:p>
            <a:endParaRPr lang="en-US" dirty="0"/>
          </a:p>
        </p:txBody>
      </p:sp>
      <p:sp>
        <p:nvSpPr>
          <p:cNvPr id="13" name="Rectangle 12"/>
          <p:cNvSpPr/>
          <p:nvPr/>
        </p:nvSpPr>
        <p:spPr>
          <a:xfrm>
            <a:off x="21895" y="5825165"/>
            <a:ext cx="9144000" cy="105472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p:nvSpPr>
        <p:spPr>
          <a:xfrm>
            <a:off x="338380" y="1317181"/>
            <a:ext cx="2200320" cy="1539080"/>
          </a:xfrm>
          <a:prstGeom prst="round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350327" y="241628"/>
            <a:ext cx="7050267" cy="584776"/>
          </a:xfrm>
          <a:prstGeom prst="rect">
            <a:avLst/>
          </a:prstGeom>
          <a:noFill/>
        </p:spPr>
        <p:txBody>
          <a:bodyPr wrap="square" rtlCol="0">
            <a:spAutoFit/>
          </a:bodyPr>
          <a:lstStyle/>
          <a:p>
            <a:r>
              <a:rPr lang="en-US" sz="3200" dirty="0">
                <a:solidFill>
                  <a:srgbClr val="B84442"/>
                </a:solidFill>
                <a:latin typeface="Helvetica Neue Medium"/>
                <a:cs typeface="Helvetica Neue Medium"/>
              </a:rPr>
              <a:t>Working with Triggered Emotions</a:t>
            </a:r>
          </a:p>
        </p:txBody>
      </p:sp>
      <p:sp>
        <p:nvSpPr>
          <p:cNvPr id="4" name="TextBox 3"/>
          <p:cNvSpPr txBox="1"/>
          <p:nvPr/>
        </p:nvSpPr>
        <p:spPr>
          <a:xfrm>
            <a:off x="383321" y="1368590"/>
            <a:ext cx="2200320" cy="1231106"/>
          </a:xfrm>
          <a:prstGeom prst="rect">
            <a:avLst/>
          </a:prstGeom>
          <a:noFill/>
        </p:spPr>
        <p:txBody>
          <a:bodyPr wrap="square" rtlCol="0">
            <a:spAutoFit/>
          </a:bodyPr>
          <a:lstStyle/>
          <a:p>
            <a:pPr algn="ctr"/>
            <a:r>
              <a:rPr lang="en-US" sz="2000" b="1" dirty="0">
                <a:solidFill>
                  <a:schemeClr val="bg1"/>
                </a:solidFill>
                <a:latin typeface="Helvetica Neue Medium"/>
                <a:cs typeface="Helvetica Neue Medium"/>
              </a:rPr>
              <a:t>Attention</a:t>
            </a:r>
            <a:r>
              <a:rPr lang="en-US" dirty="0">
                <a:solidFill>
                  <a:schemeClr val="bg1"/>
                </a:solidFill>
                <a:latin typeface="Helvetica Neue Medium"/>
                <a:cs typeface="Helvetica Neue Medium"/>
              </a:rPr>
              <a:t>                  (Shift off stimulus or thoughts to the breath/senses)</a:t>
            </a:r>
          </a:p>
        </p:txBody>
      </p:sp>
      <p:sp>
        <p:nvSpPr>
          <p:cNvPr id="18" name="TextBox 17"/>
          <p:cNvSpPr txBox="1"/>
          <p:nvPr/>
        </p:nvSpPr>
        <p:spPr>
          <a:xfrm>
            <a:off x="322599" y="2239121"/>
            <a:ext cx="1710266" cy="369332"/>
          </a:xfrm>
          <a:prstGeom prst="rect">
            <a:avLst/>
          </a:prstGeom>
          <a:noFill/>
        </p:spPr>
        <p:txBody>
          <a:bodyPr wrap="square" rtlCol="0">
            <a:spAutoFit/>
          </a:bodyPr>
          <a:lstStyle/>
          <a:p>
            <a:endParaRPr lang="en-US" dirty="0"/>
          </a:p>
        </p:txBody>
      </p:sp>
      <p:sp>
        <p:nvSpPr>
          <p:cNvPr id="19" name="Rounded Rectangle 18"/>
          <p:cNvSpPr/>
          <p:nvPr/>
        </p:nvSpPr>
        <p:spPr>
          <a:xfrm>
            <a:off x="3445203" y="1173538"/>
            <a:ext cx="2200320" cy="913183"/>
          </a:xfrm>
          <a:prstGeom prst="round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3490144" y="1224947"/>
            <a:ext cx="2200320" cy="707886"/>
          </a:xfrm>
          <a:prstGeom prst="rect">
            <a:avLst/>
          </a:prstGeom>
          <a:noFill/>
        </p:spPr>
        <p:txBody>
          <a:bodyPr wrap="square" rtlCol="0">
            <a:spAutoFit/>
          </a:bodyPr>
          <a:lstStyle/>
          <a:p>
            <a:pPr algn="ctr"/>
            <a:r>
              <a:rPr lang="en-US" sz="2000" b="1" dirty="0">
                <a:solidFill>
                  <a:schemeClr val="bg1"/>
                </a:solidFill>
                <a:latin typeface="Helvetica Neue Medium"/>
                <a:cs typeface="Helvetica Neue Medium"/>
              </a:rPr>
              <a:t>Observe, Allow, Self-compassion</a:t>
            </a:r>
            <a:endParaRPr lang="en-US" dirty="0">
              <a:solidFill>
                <a:schemeClr val="bg1"/>
              </a:solidFill>
              <a:latin typeface="Helvetica Neue Medium"/>
              <a:cs typeface="Helvetica Neue Medium"/>
            </a:endParaRPr>
          </a:p>
        </p:txBody>
      </p:sp>
      <p:sp>
        <p:nvSpPr>
          <p:cNvPr id="21" name="Rounded Rectangle 20"/>
          <p:cNvSpPr/>
          <p:nvPr/>
        </p:nvSpPr>
        <p:spPr>
          <a:xfrm>
            <a:off x="1173518" y="5547821"/>
            <a:ext cx="3243641" cy="954107"/>
          </a:xfrm>
          <a:prstGeom prst="round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438540" y="5616694"/>
            <a:ext cx="3218601" cy="677108"/>
          </a:xfrm>
          <a:prstGeom prst="rect">
            <a:avLst/>
          </a:prstGeom>
          <a:noFill/>
        </p:spPr>
        <p:txBody>
          <a:bodyPr wrap="square" rtlCol="0">
            <a:spAutoFit/>
          </a:bodyPr>
          <a:lstStyle/>
          <a:p>
            <a:r>
              <a:rPr lang="en-US" sz="2000" b="1" dirty="0">
                <a:solidFill>
                  <a:schemeClr val="bg1"/>
                </a:solidFill>
                <a:latin typeface="Helvetica Neue Medium"/>
                <a:cs typeface="Helvetica Neue Medium"/>
              </a:rPr>
              <a:t>Reframe</a:t>
            </a:r>
            <a:r>
              <a:rPr lang="en-US" dirty="0">
                <a:solidFill>
                  <a:schemeClr val="bg1"/>
                </a:solidFill>
                <a:latin typeface="Helvetica Neue Medium"/>
                <a:cs typeface="Helvetica Neue Medium"/>
              </a:rPr>
              <a:t>    	</a:t>
            </a:r>
            <a:r>
              <a:rPr lang="en-US" sz="2000" b="1" dirty="0">
                <a:solidFill>
                  <a:schemeClr val="bg1"/>
                </a:solidFill>
                <a:latin typeface="Helvetica Neue Medium"/>
                <a:cs typeface="Helvetica Neue Medium"/>
              </a:rPr>
              <a:t>Bolster</a:t>
            </a:r>
            <a:r>
              <a:rPr lang="en-US" dirty="0">
                <a:solidFill>
                  <a:schemeClr val="bg1"/>
                </a:solidFill>
                <a:latin typeface="Helvetica Neue Medium"/>
                <a:cs typeface="Helvetica Neue Medium"/>
              </a:rPr>
              <a:t> Negative	Positive</a:t>
            </a:r>
          </a:p>
        </p:txBody>
      </p:sp>
      <p:sp>
        <p:nvSpPr>
          <p:cNvPr id="22" name="Rounded Rectangle 21"/>
          <p:cNvSpPr/>
          <p:nvPr/>
        </p:nvSpPr>
        <p:spPr>
          <a:xfrm>
            <a:off x="5186528" y="5638453"/>
            <a:ext cx="1646362" cy="954107"/>
          </a:xfrm>
          <a:prstGeom prst="round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5434957" y="5616694"/>
            <a:ext cx="1177406" cy="954107"/>
          </a:xfrm>
          <a:prstGeom prst="rect">
            <a:avLst/>
          </a:prstGeom>
          <a:noFill/>
        </p:spPr>
        <p:txBody>
          <a:bodyPr wrap="square" rtlCol="0">
            <a:spAutoFit/>
          </a:bodyPr>
          <a:lstStyle/>
          <a:p>
            <a:pPr algn="ctr"/>
            <a:r>
              <a:rPr lang="en-US" sz="2000" b="1" dirty="0">
                <a:solidFill>
                  <a:srgbClr val="FFFFFF"/>
                </a:solidFill>
                <a:latin typeface="Helvetica Neue Medium"/>
                <a:cs typeface="Helvetica Neue Medium"/>
              </a:rPr>
              <a:t>Choose</a:t>
            </a:r>
            <a:r>
              <a:rPr lang="en-US" dirty="0">
                <a:solidFill>
                  <a:srgbClr val="FFFFFF"/>
                </a:solidFill>
                <a:latin typeface="Helvetica Neue Medium"/>
                <a:cs typeface="Helvetica Neue Medium"/>
              </a:rPr>
              <a:t> a wise response</a:t>
            </a:r>
          </a:p>
        </p:txBody>
      </p:sp>
    </p:spTree>
    <p:extLst>
      <p:ext uri="{BB962C8B-B14F-4D97-AF65-F5344CB8AC3E}">
        <p14:creationId xmlns:p14="http://schemas.microsoft.com/office/powerpoint/2010/main" val="3992141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420" y="36713"/>
            <a:ext cx="9104580" cy="3238628"/>
          </a:xfrm>
          <a:prstGeom prst="rect">
            <a:avLst/>
          </a:prstGeom>
        </p:spPr>
      </p:pic>
      <p:sp>
        <p:nvSpPr>
          <p:cNvPr id="2" name="Content Placeholder 1"/>
          <p:cNvSpPr>
            <a:spLocks noGrp="1"/>
          </p:cNvSpPr>
          <p:nvPr>
            <p:ph idx="1"/>
          </p:nvPr>
        </p:nvSpPr>
        <p:spPr>
          <a:xfrm>
            <a:off x="1088972" y="3397438"/>
            <a:ext cx="7408333" cy="3450696"/>
          </a:xfrm>
        </p:spPr>
        <p:txBody>
          <a:bodyPr>
            <a:normAutofit/>
          </a:bodyPr>
          <a:lstStyle/>
          <a:p>
            <a:pPr marL="0" indent="0">
              <a:buNone/>
            </a:pPr>
            <a:r>
              <a:rPr lang="en-US" sz="2800" dirty="0"/>
              <a:t>Decreases positive emotion  </a:t>
            </a:r>
          </a:p>
          <a:p>
            <a:pPr marL="0" indent="0">
              <a:buNone/>
            </a:pPr>
            <a:r>
              <a:rPr lang="en-US" sz="2800" dirty="0"/>
              <a:t>Physiological cost</a:t>
            </a:r>
          </a:p>
          <a:p>
            <a:pPr marL="0" indent="0">
              <a:buNone/>
            </a:pPr>
            <a:r>
              <a:rPr lang="en-US" sz="2800" dirty="0"/>
              <a:t>Impairs memory performance</a:t>
            </a:r>
          </a:p>
          <a:p>
            <a:pPr marL="0" indent="0">
              <a:buNone/>
            </a:pPr>
            <a:r>
              <a:rPr lang="en-US" sz="2800" dirty="0"/>
              <a:t>Feel less social connection  </a:t>
            </a:r>
          </a:p>
          <a:p>
            <a:pPr marL="0" indent="0">
              <a:buNone/>
            </a:pPr>
            <a:r>
              <a:rPr lang="en-US" sz="2800" dirty="0"/>
              <a:t>Listener is stressed</a:t>
            </a:r>
          </a:p>
          <a:p>
            <a:pPr marL="0" indent="0">
              <a:buNone/>
            </a:pPr>
            <a:r>
              <a:rPr lang="en-US" sz="1900" i="1" dirty="0"/>
              <a:t>							           Werner &amp; Gross, 2010</a:t>
            </a:r>
          </a:p>
        </p:txBody>
      </p:sp>
      <p:sp>
        <p:nvSpPr>
          <p:cNvPr id="3" name="Title 2"/>
          <p:cNvSpPr>
            <a:spLocks noGrp="1"/>
          </p:cNvSpPr>
          <p:nvPr>
            <p:ph type="title"/>
          </p:nvPr>
        </p:nvSpPr>
        <p:spPr>
          <a:xfrm>
            <a:off x="-1316317" y="1357369"/>
            <a:ext cx="8229600" cy="1143000"/>
          </a:xfrm>
        </p:spPr>
        <p:txBody>
          <a:bodyPr/>
          <a:lstStyle/>
          <a:p>
            <a:r>
              <a:rPr lang="en-US" dirty="0"/>
              <a:t>Suppression</a:t>
            </a:r>
          </a:p>
        </p:txBody>
      </p:sp>
    </p:spTree>
    <p:extLst>
      <p:ext uri="{BB962C8B-B14F-4D97-AF65-F5344CB8AC3E}">
        <p14:creationId xmlns:p14="http://schemas.microsoft.com/office/powerpoint/2010/main" val="2110615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US" dirty="0"/>
              <a:t>"Emotions are biologically based reactions that organize an individual's response to important events.</a:t>
            </a:r>
          </a:p>
          <a:p>
            <a:pPr marL="0" indent="0">
              <a:buNone/>
            </a:pPr>
            <a:endParaRPr lang="en-US" dirty="0"/>
          </a:p>
          <a:p>
            <a:pPr marL="0" indent="0">
              <a:buNone/>
            </a:pPr>
            <a:r>
              <a:rPr lang="en-US" dirty="0"/>
              <a:t> These brief reactions have a </a:t>
            </a:r>
          </a:p>
          <a:p>
            <a:pPr marL="0" indent="0">
              <a:buNone/>
            </a:pPr>
            <a:r>
              <a:rPr lang="en-US" i="1" dirty="0"/>
              <a:t>physiological response, </a:t>
            </a:r>
          </a:p>
          <a:p>
            <a:pPr marL="0" indent="0">
              <a:buNone/>
            </a:pPr>
            <a:r>
              <a:rPr lang="en-US" i="1" dirty="0"/>
              <a:t>subjective experience, and </a:t>
            </a:r>
          </a:p>
          <a:p>
            <a:pPr marL="0" indent="0">
              <a:buNone/>
            </a:pPr>
            <a:r>
              <a:rPr lang="en-US" i="1" dirty="0"/>
              <a:t>expressive behavior</a:t>
            </a:r>
            <a:r>
              <a:rPr lang="en-US" dirty="0"/>
              <a:t>.”</a:t>
            </a:r>
          </a:p>
          <a:p>
            <a:pPr marL="0" indent="0">
              <a:buNone/>
            </a:pPr>
            <a:r>
              <a:rPr lang="en-US" dirty="0"/>
              <a:t>		          -</a:t>
            </a:r>
            <a:r>
              <a:rPr lang="en-US" sz="2200" i="1" dirty="0" err="1"/>
              <a:t>Levenson</a:t>
            </a:r>
            <a:r>
              <a:rPr lang="en-US" sz="2200" i="1" dirty="0"/>
              <a:t>, 1994</a:t>
            </a:r>
          </a:p>
          <a:p>
            <a:pPr marL="0" indent="0">
              <a:buNone/>
            </a:pPr>
            <a:endParaRPr lang="en-US" dirty="0"/>
          </a:p>
        </p:txBody>
      </p:sp>
      <p:sp>
        <p:nvSpPr>
          <p:cNvPr id="2" name="Title 1"/>
          <p:cNvSpPr>
            <a:spLocks noGrp="1"/>
          </p:cNvSpPr>
          <p:nvPr>
            <p:ph type="title"/>
          </p:nvPr>
        </p:nvSpPr>
        <p:spPr/>
        <p:txBody>
          <a:bodyPr/>
          <a:lstStyle/>
          <a:p>
            <a:r>
              <a:rPr lang="en-US" dirty="0"/>
              <a:t>Definition of an Emotion</a:t>
            </a:r>
          </a:p>
        </p:txBody>
      </p:sp>
      <p:pic>
        <p:nvPicPr>
          <p:cNvPr id="7" name="Picture 6"/>
          <p:cNvPicPr>
            <a:picLocks noChangeAspect="1"/>
          </p:cNvPicPr>
          <p:nvPr/>
        </p:nvPicPr>
        <p:blipFill>
          <a:blip r:embed="rId3"/>
          <a:stretch>
            <a:fillRect/>
          </a:stretch>
        </p:blipFill>
        <p:spPr>
          <a:xfrm>
            <a:off x="5799667" y="3744913"/>
            <a:ext cx="3175000" cy="2381250"/>
          </a:xfrm>
          <a:prstGeom prst="rect">
            <a:avLst/>
          </a:prstGeom>
        </p:spPr>
      </p:pic>
    </p:spTree>
    <p:extLst>
      <p:ext uri="{BB962C8B-B14F-4D97-AF65-F5344CB8AC3E}">
        <p14:creationId xmlns:p14="http://schemas.microsoft.com/office/powerpoint/2010/main" val="1749224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50806"/>
            <a:ext cx="9144000" cy="6107193"/>
          </a:xfrm>
          <a:prstGeom prst="rect">
            <a:avLst/>
          </a:prstGeom>
          <a:solidFill>
            <a:schemeClr val="tx1"/>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184577" y="848654"/>
            <a:ext cx="8231290" cy="5873879"/>
          </a:xfrm>
          <a:prstGeom prst="rect">
            <a:avLst/>
          </a:prstGeom>
        </p:spPr>
      </p:pic>
      <p:sp>
        <p:nvSpPr>
          <p:cNvPr id="4" name="Rounded Rectangle 3"/>
          <p:cNvSpPr/>
          <p:nvPr/>
        </p:nvSpPr>
        <p:spPr>
          <a:xfrm>
            <a:off x="-48061" y="66807"/>
            <a:ext cx="9130913" cy="68399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anchor="t"/>
          <a:lstStyle/>
          <a:p>
            <a:pPr defTabSz="457200" fontAlgn="base">
              <a:spcBef>
                <a:spcPct val="0"/>
              </a:spcBef>
              <a:spcAft>
                <a:spcPct val="0"/>
              </a:spcAft>
              <a:defRPr/>
            </a:pPr>
            <a:r>
              <a:rPr lang="en-US" sz="3600" b="1" kern="1200" dirty="0">
                <a:solidFill>
                  <a:prstClr val="white"/>
                </a:solidFill>
                <a:latin typeface="Arial"/>
                <a:cs typeface="Arial"/>
              </a:rPr>
              <a:t>            </a:t>
            </a:r>
            <a:r>
              <a:rPr lang="en-US" sz="3600" kern="1200" dirty="0">
                <a:solidFill>
                  <a:srgbClr val="FFE1BD"/>
                </a:solidFill>
                <a:latin typeface="Helvetica Neue Medium"/>
                <a:cs typeface="Helvetica Neue Medium"/>
              </a:rPr>
              <a:t>Emotional Response</a:t>
            </a:r>
          </a:p>
        </p:txBody>
      </p:sp>
      <p:sp>
        <p:nvSpPr>
          <p:cNvPr id="3" name="TextBox 2"/>
          <p:cNvSpPr txBox="1"/>
          <p:nvPr/>
        </p:nvSpPr>
        <p:spPr>
          <a:xfrm>
            <a:off x="982133" y="1490133"/>
            <a:ext cx="1574800" cy="800219"/>
          </a:xfrm>
          <a:prstGeom prst="rect">
            <a:avLst/>
          </a:prstGeom>
          <a:solidFill>
            <a:schemeClr val="bg1"/>
          </a:solidFill>
        </p:spPr>
        <p:txBody>
          <a:bodyPr wrap="square" rtlCol="0">
            <a:spAutoFit/>
          </a:bodyPr>
          <a:lstStyle/>
          <a:p>
            <a:endParaRPr lang="en-US" dirty="0"/>
          </a:p>
          <a:p>
            <a:r>
              <a:rPr lang="en-US" sz="1800" b="1" dirty="0"/>
              <a:t>   Stimulus</a:t>
            </a:r>
          </a:p>
          <a:p>
            <a:endParaRPr lang="en-US" dirty="0"/>
          </a:p>
        </p:txBody>
      </p:sp>
      <p:sp>
        <p:nvSpPr>
          <p:cNvPr id="8" name="TextBox 7"/>
          <p:cNvSpPr txBox="1"/>
          <p:nvPr/>
        </p:nvSpPr>
        <p:spPr>
          <a:xfrm>
            <a:off x="1134533" y="1320799"/>
            <a:ext cx="1574800" cy="800219"/>
          </a:xfrm>
          <a:prstGeom prst="rect">
            <a:avLst/>
          </a:prstGeom>
          <a:solidFill>
            <a:schemeClr val="bg1"/>
          </a:solidFill>
        </p:spPr>
        <p:txBody>
          <a:bodyPr wrap="square" rtlCol="0">
            <a:spAutoFit/>
          </a:bodyPr>
          <a:lstStyle/>
          <a:p>
            <a:endParaRPr lang="en-US" dirty="0"/>
          </a:p>
          <a:p>
            <a:r>
              <a:rPr lang="en-US" sz="1800" b="1" dirty="0"/>
              <a:t>   Stimulus</a:t>
            </a:r>
          </a:p>
          <a:p>
            <a:endParaRPr lang="en-US" dirty="0"/>
          </a:p>
        </p:txBody>
      </p:sp>
      <p:sp>
        <p:nvSpPr>
          <p:cNvPr id="9" name="TextBox 8"/>
          <p:cNvSpPr txBox="1"/>
          <p:nvPr/>
        </p:nvSpPr>
        <p:spPr>
          <a:xfrm>
            <a:off x="3251200" y="1094600"/>
            <a:ext cx="2285999" cy="1077218"/>
          </a:xfrm>
          <a:prstGeom prst="rect">
            <a:avLst/>
          </a:prstGeom>
          <a:solidFill>
            <a:schemeClr val="bg1"/>
          </a:solidFill>
        </p:spPr>
        <p:txBody>
          <a:bodyPr wrap="square" rtlCol="0">
            <a:spAutoFit/>
          </a:bodyPr>
          <a:lstStyle/>
          <a:p>
            <a:endParaRPr lang="en-US" dirty="0"/>
          </a:p>
          <a:p>
            <a:pPr algn="ctr"/>
            <a:r>
              <a:rPr lang="en-US" sz="1800" b="1" dirty="0"/>
              <a:t> Recruited Tendencies</a:t>
            </a:r>
          </a:p>
          <a:p>
            <a:endParaRPr lang="en-US" dirty="0"/>
          </a:p>
        </p:txBody>
      </p:sp>
      <p:sp>
        <p:nvSpPr>
          <p:cNvPr id="10" name="TextBox 9"/>
          <p:cNvSpPr txBox="1"/>
          <p:nvPr/>
        </p:nvSpPr>
        <p:spPr>
          <a:xfrm>
            <a:off x="6163733" y="1320799"/>
            <a:ext cx="1574800" cy="800219"/>
          </a:xfrm>
          <a:prstGeom prst="rect">
            <a:avLst/>
          </a:prstGeom>
          <a:solidFill>
            <a:schemeClr val="bg1"/>
          </a:solidFill>
        </p:spPr>
        <p:txBody>
          <a:bodyPr wrap="square" rtlCol="0">
            <a:spAutoFit/>
          </a:bodyPr>
          <a:lstStyle/>
          <a:p>
            <a:endParaRPr lang="en-US" dirty="0"/>
          </a:p>
          <a:p>
            <a:r>
              <a:rPr lang="en-US" sz="1800" b="1" dirty="0"/>
              <a:t>Response</a:t>
            </a:r>
          </a:p>
          <a:p>
            <a:endParaRPr lang="en-US" dirty="0"/>
          </a:p>
        </p:txBody>
      </p:sp>
      <p:sp>
        <p:nvSpPr>
          <p:cNvPr id="11" name="TextBox 10"/>
          <p:cNvSpPr txBox="1"/>
          <p:nvPr/>
        </p:nvSpPr>
        <p:spPr>
          <a:xfrm>
            <a:off x="1727200" y="5522204"/>
            <a:ext cx="1989204" cy="923330"/>
          </a:xfrm>
          <a:prstGeom prst="rect">
            <a:avLst/>
          </a:prstGeom>
          <a:solidFill>
            <a:schemeClr val="bg1"/>
          </a:solidFill>
        </p:spPr>
        <p:txBody>
          <a:bodyPr wrap="square" rtlCol="0">
            <a:spAutoFit/>
          </a:bodyPr>
          <a:lstStyle/>
          <a:p>
            <a:endParaRPr lang="en-US" dirty="0"/>
          </a:p>
          <a:p>
            <a:r>
              <a:rPr lang="en-US" sz="1800" b="1" dirty="0"/>
              <a:t>  </a:t>
            </a:r>
            <a:r>
              <a:rPr lang="en-US" b="1" dirty="0"/>
              <a:t>Interpretation</a:t>
            </a:r>
            <a:endParaRPr lang="en-US" sz="1800" b="1" dirty="0"/>
          </a:p>
          <a:p>
            <a:endParaRPr lang="en-US" dirty="0"/>
          </a:p>
        </p:txBody>
      </p:sp>
      <p:sp>
        <p:nvSpPr>
          <p:cNvPr id="12" name="TextBox 11"/>
          <p:cNvSpPr txBox="1"/>
          <p:nvPr/>
        </p:nvSpPr>
        <p:spPr>
          <a:xfrm>
            <a:off x="4753586" y="5580536"/>
            <a:ext cx="2218267" cy="800219"/>
          </a:xfrm>
          <a:prstGeom prst="rect">
            <a:avLst/>
          </a:prstGeom>
          <a:solidFill>
            <a:schemeClr val="bg1"/>
          </a:solidFill>
        </p:spPr>
        <p:txBody>
          <a:bodyPr wrap="square" rtlCol="0">
            <a:spAutoFit/>
          </a:bodyPr>
          <a:lstStyle/>
          <a:p>
            <a:endParaRPr lang="en-US" dirty="0"/>
          </a:p>
          <a:p>
            <a:r>
              <a:rPr lang="en-US" sz="1800" b="1" dirty="0"/>
              <a:t>            Choice</a:t>
            </a:r>
          </a:p>
          <a:p>
            <a:endParaRPr lang="en-US" dirty="0"/>
          </a:p>
        </p:txBody>
      </p:sp>
      <p:sp>
        <p:nvSpPr>
          <p:cNvPr id="5" name="TextBox 4"/>
          <p:cNvSpPr txBox="1"/>
          <p:nvPr/>
        </p:nvSpPr>
        <p:spPr>
          <a:xfrm>
            <a:off x="5909415" y="6195735"/>
            <a:ext cx="2878668" cy="369332"/>
          </a:xfrm>
          <a:prstGeom prst="rect">
            <a:avLst/>
          </a:prstGeom>
          <a:noFill/>
        </p:spPr>
        <p:txBody>
          <a:bodyPr wrap="square" rtlCol="0">
            <a:spAutoFit/>
          </a:bodyPr>
          <a:lstStyle/>
          <a:p>
            <a:r>
              <a:rPr lang="en-US" i="1" dirty="0" err="1"/>
              <a:t>Levenson</a:t>
            </a:r>
            <a:r>
              <a:rPr lang="en-US" i="1" dirty="0"/>
              <a:t> &amp; Gross, 1995</a:t>
            </a:r>
          </a:p>
        </p:txBody>
      </p:sp>
    </p:spTree>
    <p:extLst>
      <p:ext uri="{BB962C8B-B14F-4D97-AF65-F5344CB8AC3E}">
        <p14:creationId xmlns:p14="http://schemas.microsoft.com/office/powerpoint/2010/main" val="3808295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5181594" y="2860132"/>
            <a:ext cx="2370667" cy="2048934"/>
          </a:xfrm>
          <a:prstGeom prst="ellipse">
            <a:avLst/>
          </a:prstGeom>
          <a:solidFill>
            <a:srgbClr val="FFE1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200" y="1167871"/>
            <a:ext cx="8229600" cy="1143000"/>
          </a:xfrm>
        </p:spPr>
        <p:txBody>
          <a:bodyPr/>
          <a:lstStyle/>
          <a:p>
            <a:r>
              <a:rPr lang="en-US" dirty="0"/>
              <a:t>Emotion   vs.    Feeling</a:t>
            </a:r>
          </a:p>
        </p:txBody>
      </p:sp>
      <p:sp>
        <p:nvSpPr>
          <p:cNvPr id="5" name="Oval 4"/>
          <p:cNvSpPr/>
          <p:nvPr/>
        </p:nvSpPr>
        <p:spPr>
          <a:xfrm>
            <a:off x="1456268" y="2827866"/>
            <a:ext cx="2370667" cy="2048934"/>
          </a:xfrm>
          <a:prstGeom prst="ellipse">
            <a:avLst/>
          </a:prstGeom>
          <a:solidFill>
            <a:srgbClr val="FFE1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879602" y="3385065"/>
            <a:ext cx="2319867" cy="707886"/>
          </a:xfrm>
          <a:prstGeom prst="rect">
            <a:avLst/>
          </a:prstGeom>
          <a:noFill/>
        </p:spPr>
        <p:txBody>
          <a:bodyPr wrap="square" rtlCol="0">
            <a:spAutoFit/>
          </a:bodyPr>
          <a:lstStyle/>
          <a:p>
            <a:r>
              <a:rPr lang="en-US" sz="4000" dirty="0">
                <a:solidFill>
                  <a:srgbClr val="004100"/>
                </a:solidFill>
                <a:latin typeface="Helvetica Neue Medium"/>
                <a:cs typeface="Helvetica Neue Medium"/>
              </a:rPr>
              <a:t>Body</a:t>
            </a:r>
          </a:p>
        </p:txBody>
      </p:sp>
      <p:sp>
        <p:nvSpPr>
          <p:cNvPr id="8" name="TextBox 7"/>
          <p:cNvSpPr txBox="1"/>
          <p:nvPr/>
        </p:nvSpPr>
        <p:spPr>
          <a:xfrm>
            <a:off x="5689596" y="3431061"/>
            <a:ext cx="2319867" cy="707886"/>
          </a:xfrm>
          <a:prstGeom prst="rect">
            <a:avLst/>
          </a:prstGeom>
          <a:noFill/>
        </p:spPr>
        <p:txBody>
          <a:bodyPr wrap="square" rtlCol="0">
            <a:spAutoFit/>
          </a:bodyPr>
          <a:lstStyle/>
          <a:p>
            <a:r>
              <a:rPr lang="en-US" sz="4000" dirty="0">
                <a:solidFill>
                  <a:srgbClr val="004100"/>
                </a:solidFill>
                <a:latin typeface="Helvetica Neue Medium"/>
                <a:cs typeface="Helvetica Neue Medium"/>
              </a:rPr>
              <a:t>Mind</a:t>
            </a:r>
          </a:p>
        </p:txBody>
      </p:sp>
      <p:sp>
        <p:nvSpPr>
          <p:cNvPr id="10" name="Right Arrow 9"/>
          <p:cNvSpPr/>
          <p:nvPr/>
        </p:nvSpPr>
        <p:spPr>
          <a:xfrm rot="5400000">
            <a:off x="2073805" y="2310871"/>
            <a:ext cx="846667" cy="516995"/>
          </a:xfrm>
          <a:prstGeom prst="rightArrow">
            <a:avLst/>
          </a:prstGeom>
          <a:solidFill>
            <a:srgbClr val="FFE1BD"/>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5400000">
            <a:off x="5866872" y="2310871"/>
            <a:ext cx="846667" cy="516995"/>
          </a:xfrm>
          <a:prstGeom prst="rightArrow">
            <a:avLst/>
          </a:prstGeom>
          <a:solidFill>
            <a:srgbClr val="FFE1BD"/>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9417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basic emotions</a:t>
            </a:r>
          </a:p>
        </p:txBody>
      </p:sp>
      <p:pic>
        <p:nvPicPr>
          <p:cNvPr id="3" name="Picture 2"/>
          <p:cNvPicPr>
            <a:picLocks noChangeAspect="1"/>
          </p:cNvPicPr>
          <p:nvPr/>
        </p:nvPicPr>
        <p:blipFill>
          <a:blip r:embed="rId3"/>
          <a:stretch>
            <a:fillRect/>
          </a:stretch>
        </p:blipFill>
        <p:spPr>
          <a:xfrm>
            <a:off x="917948" y="1502"/>
            <a:ext cx="7555370" cy="6856498"/>
          </a:xfrm>
          <a:prstGeom prst="rect">
            <a:avLst/>
          </a:prstGeom>
        </p:spPr>
      </p:pic>
    </p:spTree>
    <p:extLst>
      <p:ext uri="{BB962C8B-B14F-4D97-AF65-F5344CB8AC3E}">
        <p14:creationId xmlns:p14="http://schemas.microsoft.com/office/powerpoint/2010/main" val="4174954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creen Shot 2016-06-12 at 12.15.2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069" y="643467"/>
            <a:ext cx="10719904" cy="5432806"/>
          </a:xfrm>
          <a:prstGeom prst="rect">
            <a:avLst/>
          </a:prstGeom>
        </p:spPr>
      </p:pic>
    </p:spTree>
    <p:extLst>
      <p:ext uri="{BB962C8B-B14F-4D97-AF65-F5344CB8AC3E}">
        <p14:creationId xmlns:p14="http://schemas.microsoft.com/office/powerpoint/2010/main" val="3658002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448193" y="1665486"/>
            <a:ext cx="2400301" cy="830997"/>
          </a:xfrm>
          <a:prstGeom prst="rect">
            <a:avLst/>
          </a:prstGeom>
          <a:noFill/>
        </p:spPr>
        <p:txBody>
          <a:bodyPr wrap="square" rtlCol="0">
            <a:spAutoFit/>
          </a:bodyPr>
          <a:lstStyle/>
          <a:p>
            <a:pPr algn="ctr"/>
            <a:endParaRPr lang="en-US" sz="2400" dirty="0">
              <a:solidFill>
                <a:srgbClr val="FFE1BD"/>
              </a:solidFill>
              <a:latin typeface="Helvetica Neue Medium"/>
              <a:cs typeface="Helvetica Neue Medium"/>
            </a:endParaRPr>
          </a:p>
          <a:p>
            <a:pPr algn="ctr"/>
            <a:r>
              <a:rPr lang="en-US" sz="2400" dirty="0">
                <a:solidFill>
                  <a:srgbClr val="FFE1BD"/>
                </a:solidFill>
                <a:latin typeface="Helvetica Neue Medium"/>
                <a:cs typeface="Helvetica Neue Medium"/>
              </a:rPr>
              <a:t>  Interpretation</a:t>
            </a:r>
          </a:p>
        </p:txBody>
      </p:sp>
      <p:sp>
        <p:nvSpPr>
          <p:cNvPr id="12" name="TextBox 11"/>
          <p:cNvSpPr txBox="1"/>
          <p:nvPr/>
        </p:nvSpPr>
        <p:spPr>
          <a:xfrm>
            <a:off x="347133" y="1720908"/>
            <a:ext cx="1574800" cy="1569660"/>
          </a:xfrm>
          <a:prstGeom prst="rect">
            <a:avLst/>
          </a:prstGeom>
          <a:noFill/>
        </p:spPr>
        <p:txBody>
          <a:bodyPr wrap="square" rtlCol="0">
            <a:spAutoFit/>
          </a:bodyPr>
          <a:lstStyle/>
          <a:p>
            <a:endParaRPr lang="en-US" sz="2400" dirty="0">
              <a:solidFill>
                <a:srgbClr val="FFE1BD"/>
              </a:solidFill>
              <a:latin typeface="Helvetica Neue Medium"/>
              <a:cs typeface="Helvetica Neue Medium"/>
            </a:endParaRPr>
          </a:p>
          <a:p>
            <a:r>
              <a:rPr lang="en-US" sz="2400" dirty="0">
                <a:solidFill>
                  <a:srgbClr val="FFE1BD"/>
                </a:solidFill>
                <a:latin typeface="Helvetica Neue Medium"/>
                <a:cs typeface="Helvetica Neue Medium"/>
              </a:rPr>
              <a:t>   Stimulus</a:t>
            </a:r>
          </a:p>
          <a:p>
            <a:endParaRPr lang="en-US" sz="2400" dirty="0">
              <a:solidFill>
                <a:srgbClr val="FFE1BD"/>
              </a:solidFill>
              <a:latin typeface="Helvetica Neue Medium"/>
              <a:cs typeface="Helvetica Neue Medium"/>
            </a:endParaRPr>
          </a:p>
        </p:txBody>
      </p:sp>
      <p:sp>
        <p:nvSpPr>
          <p:cNvPr id="13" name="TextBox 12"/>
          <p:cNvSpPr txBox="1"/>
          <p:nvPr/>
        </p:nvSpPr>
        <p:spPr>
          <a:xfrm>
            <a:off x="7219156" y="1643685"/>
            <a:ext cx="1749684" cy="1200328"/>
          </a:xfrm>
          <a:prstGeom prst="rect">
            <a:avLst/>
          </a:prstGeom>
          <a:noFill/>
        </p:spPr>
        <p:txBody>
          <a:bodyPr wrap="square" rtlCol="0">
            <a:spAutoFit/>
          </a:bodyPr>
          <a:lstStyle/>
          <a:p>
            <a:endParaRPr lang="en-US" sz="2400" dirty="0">
              <a:solidFill>
                <a:srgbClr val="FFE1BD"/>
              </a:solidFill>
              <a:latin typeface="Helvetica Neue Medium"/>
              <a:cs typeface="Helvetica Neue Medium"/>
            </a:endParaRPr>
          </a:p>
          <a:p>
            <a:r>
              <a:rPr lang="en-US" sz="2400" dirty="0">
                <a:solidFill>
                  <a:srgbClr val="FFE1BD"/>
                </a:solidFill>
                <a:latin typeface="Helvetica Neue Medium"/>
                <a:cs typeface="Helvetica Neue Medium"/>
              </a:rPr>
              <a:t>Response</a:t>
            </a:r>
          </a:p>
          <a:p>
            <a:endParaRPr lang="en-US" sz="2400" dirty="0">
              <a:solidFill>
                <a:srgbClr val="FFE1BD"/>
              </a:solidFill>
              <a:latin typeface="Helvetica Neue Medium"/>
              <a:cs typeface="Helvetica Neue Medium"/>
            </a:endParaRPr>
          </a:p>
        </p:txBody>
      </p:sp>
      <p:sp>
        <p:nvSpPr>
          <p:cNvPr id="15" name="TextBox 14"/>
          <p:cNvSpPr txBox="1"/>
          <p:nvPr/>
        </p:nvSpPr>
        <p:spPr>
          <a:xfrm>
            <a:off x="5207144" y="1663476"/>
            <a:ext cx="1574800" cy="1200328"/>
          </a:xfrm>
          <a:prstGeom prst="rect">
            <a:avLst/>
          </a:prstGeom>
          <a:noFill/>
        </p:spPr>
        <p:txBody>
          <a:bodyPr wrap="square" rtlCol="0">
            <a:spAutoFit/>
          </a:bodyPr>
          <a:lstStyle/>
          <a:p>
            <a:endParaRPr lang="en-US" sz="2400" dirty="0">
              <a:solidFill>
                <a:srgbClr val="FFE1BD"/>
              </a:solidFill>
              <a:latin typeface="Helvetica Neue Medium"/>
              <a:cs typeface="Helvetica Neue Medium"/>
            </a:endParaRPr>
          </a:p>
          <a:p>
            <a:r>
              <a:rPr lang="en-US" sz="2400" dirty="0">
                <a:solidFill>
                  <a:srgbClr val="FFE1BD"/>
                </a:solidFill>
                <a:latin typeface="Helvetica Neue Medium"/>
                <a:cs typeface="Helvetica Neue Medium"/>
              </a:rPr>
              <a:t>Emotion</a:t>
            </a:r>
          </a:p>
          <a:p>
            <a:endParaRPr lang="en-US" sz="2400" dirty="0">
              <a:solidFill>
                <a:srgbClr val="FFE1BD"/>
              </a:solidFill>
              <a:latin typeface="Helvetica Neue Medium"/>
              <a:cs typeface="Helvetica Neue Medium"/>
            </a:endParaRPr>
          </a:p>
        </p:txBody>
      </p:sp>
      <p:sp>
        <p:nvSpPr>
          <p:cNvPr id="19" name="Rounded Rectangle 18"/>
          <p:cNvSpPr/>
          <p:nvPr/>
        </p:nvSpPr>
        <p:spPr>
          <a:xfrm>
            <a:off x="5031984" y="2783546"/>
            <a:ext cx="1729755" cy="1331090"/>
          </a:xfrm>
          <a:prstGeom prst="roundRect">
            <a:avLst/>
          </a:prstGeom>
          <a:solidFill>
            <a:srgbClr val="FFE1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Neue Medium"/>
              <a:cs typeface="Helvetica Neue Medium"/>
            </a:endParaRPr>
          </a:p>
        </p:txBody>
      </p:sp>
      <p:sp>
        <p:nvSpPr>
          <p:cNvPr id="20" name="Rounded Rectangle 19"/>
          <p:cNvSpPr/>
          <p:nvPr/>
        </p:nvSpPr>
        <p:spPr>
          <a:xfrm>
            <a:off x="7120289" y="2773539"/>
            <a:ext cx="1905775" cy="1331090"/>
          </a:xfrm>
          <a:prstGeom prst="roundRect">
            <a:avLst/>
          </a:prstGeom>
          <a:solidFill>
            <a:srgbClr val="FFE1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Neue Medium"/>
              <a:cs typeface="Helvetica Neue Medium"/>
            </a:endParaRPr>
          </a:p>
        </p:txBody>
      </p:sp>
      <p:sp>
        <p:nvSpPr>
          <p:cNvPr id="21" name="Rounded Rectangle 20"/>
          <p:cNvSpPr/>
          <p:nvPr/>
        </p:nvSpPr>
        <p:spPr>
          <a:xfrm>
            <a:off x="5031985" y="4558367"/>
            <a:ext cx="1749960" cy="1331090"/>
          </a:xfrm>
          <a:prstGeom prst="roundRect">
            <a:avLst/>
          </a:prstGeom>
          <a:solidFill>
            <a:srgbClr val="FFE1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Neue Medium"/>
              <a:cs typeface="Helvetica Neue Medium"/>
            </a:endParaRPr>
          </a:p>
        </p:txBody>
      </p:sp>
      <p:sp>
        <p:nvSpPr>
          <p:cNvPr id="22" name="Rounded Rectangle 21"/>
          <p:cNvSpPr/>
          <p:nvPr/>
        </p:nvSpPr>
        <p:spPr>
          <a:xfrm>
            <a:off x="7126534" y="4558367"/>
            <a:ext cx="1880206" cy="1331090"/>
          </a:xfrm>
          <a:prstGeom prst="roundRect">
            <a:avLst/>
          </a:prstGeom>
          <a:solidFill>
            <a:srgbClr val="FFE1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Neue Medium"/>
              <a:cs typeface="Helvetica Neue Medium"/>
            </a:endParaRPr>
          </a:p>
        </p:txBody>
      </p:sp>
      <p:sp>
        <p:nvSpPr>
          <p:cNvPr id="18" name="Rounded Rectangle 17"/>
          <p:cNvSpPr/>
          <p:nvPr/>
        </p:nvSpPr>
        <p:spPr>
          <a:xfrm>
            <a:off x="2577193" y="2780260"/>
            <a:ext cx="2177585" cy="1331090"/>
          </a:xfrm>
          <a:prstGeom prst="roundRect">
            <a:avLst/>
          </a:prstGeom>
          <a:solidFill>
            <a:srgbClr val="FFE1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Neue Medium"/>
              <a:cs typeface="Helvetica Neue Medium"/>
            </a:endParaRPr>
          </a:p>
        </p:txBody>
      </p:sp>
      <p:sp>
        <p:nvSpPr>
          <p:cNvPr id="17" name="Rounded Rectangle 16"/>
          <p:cNvSpPr/>
          <p:nvPr/>
        </p:nvSpPr>
        <p:spPr>
          <a:xfrm>
            <a:off x="2523065" y="4558367"/>
            <a:ext cx="2172165" cy="1331090"/>
          </a:xfrm>
          <a:prstGeom prst="roundRect">
            <a:avLst/>
          </a:prstGeom>
          <a:solidFill>
            <a:srgbClr val="FFE1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Neue Medium"/>
              <a:cs typeface="Helvetica Neue Medium"/>
            </a:endParaRPr>
          </a:p>
        </p:txBody>
      </p:sp>
      <p:sp>
        <p:nvSpPr>
          <p:cNvPr id="3" name="Rounded Rectangle 2"/>
          <p:cNvSpPr/>
          <p:nvPr/>
        </p:nvSpPr>
        <p:spPr>
          <a:xfrm>
            <a:off x="87580" y="3395736"/>
            <a:ext cx="2395277" cy="1331090"/>
          </a:xfrm>
          <a:prstGeom prst="roundRect">
            <a:avLst/>
          </a:prstGeom>
          <a:solidFill>
            <a:srgbClr val="FFE1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Neue Medium"/>
              <a:cs typeface="Helvetica Neue Medium"/>
            </a:endParaRPr>
          </a:p>
        </p:txBody>
      </p:sp>
      <p:sp>
        <p:nvSpPr>
          <p:cNvPr id="4" name="TextBox 3"/>
          <p:cNvSpPr txBox="1"/>
          <p:nvPr/>
        </p:nvSpPr>
        <p:spPr>
          <a:xfrm>
            <a:off x="0" y="3729427"/>
            <a:ext cx="2523065" cy="646331"/>
          </a:xfrm>
          <a:prstGeom prst="rect">
            <a:avLst/>
          </a:prstGeom>
          <a:noFill/>
          <a:ln>
            <a:noFill/>
          </a:ln>
        </p:spPr>
        <p:txBody>
          <a:bodyPr wrap="square" rtlCol="0">
            <a:spAutoFit/>
          </a:bodyPr>
          <a:lstStyle/>
          <a:p>
            <a:pPr algn="ctr"/>
            <a:r>
              <a:rPr lang="en-US" dirty="0">
                <a:solidFill>
                  <a:srgbClr val="004100"/>
                </a:solidFill>
                <a:latin typeface="Helvetica Neue Medium"/>
                <a:cs typeface="Helvetica Neue Medium"/>
              </a:rPr>
              <a:t>“Can you meet at my office at 1pm today?” </a:t>
            </a:r>
          </a:p>
        </p:txBody>
      </p:sp>
      <p:sp>
        <p:nvSpPr>
          <p:cNvPr id="5" name="TextBox 4"/>
          <p:cNvSpPr txBox="1"/>
          <p:nvPr/>
        </p:nvSpPr>
        <p:spPr>
          <a:xfrm>
            <a:off x="2467718" y="3221373"/>
            <a:ext cx="2400301" cy="369332"/>
          </a:xfrm>
          <a:prstGeom prst="rect">
            <a:avLst/>
          </a:prstGeom>
          <a:noFill/>
          <a:ln>
            <a:noFill/>
          </a:ln>
        </p:spPr>
        <p:txBody>
          <a:bodyPr wrap="square" rtlCol="0">
            <a:spAutoFit/>
          </a:bodyPr>
          <a:lstStyle/>
          <a:p>
            <a:pPr algn="ctr"/>
            <a:r>
              <a:rPr lang="en-US" dirty="0">
                <a:solidFill>
                  <a:srgbClr val="004100"/>
                </a:solidFill>
                <a:latin typeface="Helvetica Neue Medium"/>
                <a:cs typeface="Helvetica Neue Medium"/>
              </a:rPr>
              <a:t>“I’m doing poorly!”</a:t>
            </a:r>
          </a:p>
        </p:txBody>
      </p:sp>
      <p:sp>
        <p:nvSpPr>
          <p:cNvPr id="7" name="TextBox 6"/>
          <p:cNvSpPr txBox="1"/>
          <p:nvPr/>
        </p:nvSpPr>
        <p:spPr>
          <a:xfrm>
            <a:off x="4964230" y="3210469"/>
            <a:ext cx="1883399" cy="369332"/>
          </a:xfrm>
          <a:prstGeom prst="rect">
            <a:avLst/>
          </a:prstGeom>
          <a:noFill/>
          <a:ln>
            <a:noFill/>
          </a:ln>
        </p:spPr>
        <p:txBody>
          <a:bodyPr wrap="square" rtlCol="0">
            <a:spAutoFit/>
          </a:bodyPr>
          <a:lstStyle/>
          <a:p>
            <a:pPr algn="ctr"/>
            <a:r>
              <a:rPr lang="en-US" dirty="0">
                <a:solidFill>
                  <a:srgbClr val="004100"/>
                </a:solidFill>
                <a:latin typeface="Helvetica Neue Medium"/>
                <a:cs typeface="Helvetica Neue Medium"/>
              </a:rPr>
              <a:t>Fear</a:t>
            </a:r>
          </a:p>
        </p:txBody>
      </p:sp>
      <p:sp>
        <p:nvSpPr>
          <p:cNvPr id="9" name="TextBox 8"/>
          <p:cNvSpPr txBox="1"/>
          <p:nvPr/>
        </p:nvSpPr>
        <p:spPr>
          <a:xfrm>
            <a:off x="2388769" y="4997870"/>
            <a:ext cx="2400301" cy="369332"/>
          </a:xfrm>
          <a:prstGeom prst="rect">
            <a:avLst/>
          </a:prstGeom>
          <a:noFill/>
          <a:ln>
            <a:noFill/>
          </a:ln>
        </p:spPr>
        <p:txBody>
          <a:bodyPr wrap="square" rtlCol="0">
            <a:spAutoFit/>
          </a:bodyPr>
          <a:lstStyle/>
          <a:p>
            <a:pPr algn="ctr"/>
            <a:r>
              <a:rPr lang="en-US" dirty="0">
                <a:solidFill>
                  <a:srgbClr val="004100"/>
                </a:solidFill>
                <a:latin typeface="Helvetica Neue Medium"/>
                <a:cs typeface="Helvetica Neue Medium"/>
              </a:rPr>
              <a:t>“She values me.”</a:t>
            </a:r>
          </a:p>
        </p:txBody>
      </p:sp>
      <p:sp>
        <p:nvSpPr>
          <p:cNvPr id="10" name="TextBox 9"/>
          <p:cNvSpPr txBox="1"/>
          <p:nvPr/>
        </p:nvSpPr>
        <p:spPr>
          <a:xfrm>
            <a:off x="4613910" y="4942152"/>
            <a:ext cx="2540000" cy="369332"/>
          </a:xfrm>
          <a:prstGeom prst="rect">
            <a:avLst/>
          </a:prstGeom>
          <a:noFill/>
          <a:ln>
            <a:noFill/>
          </a:ln>
        </p:spPr>
        <p:txBody>
          <a:bodyPr wrap="square" rtlCol="0">
            <a:spAutoFit/>
          </a:bodyPr>
          <a:lstStyle/>
          <a:p>
            <a:pPr algn="ctr"/>
            <a:r>
              <a:rPr lang="en-US" dirty="0">
                <a:solidFill>
                  <a:srgbClr val="004100"/>
                </a:solidFill>
                <a:latin typeface="Helvetica Neue Medium"/>
                <a:cs typeface="Helvetica Neue Medium"/>
              </a:rPr>
              <a:t>Happy</a:t>
            </a:r>
          </a:p>
        </p:txBody>
      </p:sp>
      <p:sp>
        <p:nvSpPr>
          <p:cNvPr id="11" name="TextBox 10"/>
          <p:cNvSpPr txBox="1"/>
          <p:nvPr/>
        </p:nvSpPr>
        <p:spPr>
          <a:xfrm>
            <a:off x="352245" y="740119"/>
            <a:ext cx="7772400" cy="584776"/>
          </a:xfrm>
          <a:prstGeom prst="rect">
            <a:avLst/>
          </a:prstGeom>
          <a:noFill/>
        </p:spPr>
        <p:txBody>
          <a:bodyPr wrap="square" rtlCol="0">
            <a:spAutoFit/>
          </a:bodyPr>
          <a:lstStyle/>
          <a:p>
            <a:r>
              <a:rPr lang="en-US" sz="3200" dirty="0">
                <a:solidFill>
                  <a:srgbClr val="FFE1BD"/>
                </a:solidFill>
                <a:latin typeface="Helvetica Neue Medium"/>
                <a:cs typeface="Helvetica Neue Medium"/>
              </a:rPr>
              <a:t>Interpretation makes a difference…</a:t>
            </a:r>
          </a:p>
        </p:txBody>
      </p:sp>
      <p:sp>
        <p:nvSpPr>
          <p:cNvPr id="2" name="TextBox 1"/>
          <p:cNvSpPr txBox="1"/>
          <p:nvPr/>
        </p:nvSpPr>
        <p:spPr>
          <a:xfrm>
            <a:off x="7128622" y="3060002"/>
            <a:ext cx="1807551" cy="646331"/>
          </a:xfrm>
          <a:prstGeom prst="rect">
            <a:avLst/>
          </a:prstGeom>
          <a:noFill/>
          <a:ln>
            <a:noFill/>
          </a:ln>
        </p:spPr>
        <p:txBody>
          <a:bodyPr wrap="square" rtlCol="0">
            <a:spAutoFit/>
          </a:bodyPr>
          <a:lstStyle/>
          <a:p>
            <a:pPr algn="ctr"/>
            <a:r>
              <a:rPr lang="en-US" dirty="0">
                <a:solidFill>
                  <a:srgbClr val="004100"/>
                </a:solidFill>
                <a:latin typeface="Helvetica Neue Medium"/>
                <a:cs typeface="Helvetica Neue Medium"/>
              </a:rPr>
              <a:t>worry, loose focus</a:t>
            </a:r>
          </a:p>
        </p:txBody>
      </p:sp>
      <p:sp>
        <p:nvSpPr>
          <p:cNvPr id="16" name="TextBox 15"/>
          <p:cNvSpPr txBox="1"/>
          <p:nvPr/>
        </p:nvSpPr>
        <p:spPr>
          <a:xfrm>
            <a:off x="7120289" y="4870794"/>
            <a:ext cx="1807551" cy="646331"/>
          </a:xfrm>
          <a:prstGeom prst="rect">
            <a:avLst/>
          </a:prstGeom>
          <a:noFill/>
          <a:ln>
            <a:noFill/>
          </a:ln>
        </p:spPr>
        <p:txBody>
          <a:bodyPr wrap="square" rtlCol="0">
            <a:spAutoFit/>
          </a:bodyPr>
          <a:lstStyle/>
          <a:p>
            <a:pPr algn="ctr"/>
            <a:r>
              <a:rPr lang="en-US" dirty="0">
                <a:solidFill>
                  <a:srgbClr val="004100"/>
                </a:solidFill>
                <a:latin typeface="Helvetica Neue Medium"/>
                <a:cs typeface="Helvetica Neue Medium"/>
              </a:rPr>
              <a:t>fully engage with work</a:t>
            </a:r>
          </a:p>
        </p:txBody>
      </p:sp>
      <p:sp>
        <p:nvSpPr>
          <p:cNvPr id="23" name="Right Arrow 22"/>
          <p:cNvSpPr/>
          <p:nvPr/>
        </p:nvSpPr>
        <p:spPr>
          <a:xfrm rot="20314009">
            <a:off x="1940665" y="3340480"/>
            <a:ext cx="741614" cy="504586"/>
          </a:xfrm>
          <a:prstGeom prst="rightArrow">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Neue Medium"/>
              <a:cs typeface="Helvetica Neue Medium"/>
            </a:endParaRPr>
          </a:p>
        </p:txBody>
      </p:sp>
      <p:sp>
        <p:nvSpPr>
          <p:cNvPr id="24" name="Right Arrow 23"/>
          <p:cNvSpPr/>
          <p:nvPr/>
        </p:nvSpPr>
        <p:spPr>
          <a:xfrm rot="2781210">
            <a:off x="2051321" y="4507555"/>
            <a:ext cx="730701" cy="438543"/>
          </a:xfrm>
          <a:prstGeom prst="rightArrow">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Neue Medium"/>
              <a:cs typeface="Helvetica Neue Medium"/>
            </a:endParaRPr>
          </a:p>
        </p:txBody>
      </p:sp>
    </p:spTree>
    <p:extLst>
      <p:ext uri="{BB962C8B-B14F-4D97-AF65-F5344CB8AC3E}">
        <p14:creationId xmlns:p14="http://schemas.microsoft.com/office/powerpoint/2010/main" val="875039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4" y="20643"/>
            <a:ext cx="8957733" cy="1143000"/>
          </a:xfrm>
        </p:spPr>
        <p:txBody>
          <a:bodyPr>
            <a:normAutofit/>
          </a:bodyPr>
          <a:lstStyle/>
          <a:p>
            <a:r>
              <a:rPr lang="en-US" dirty="0"/>
              <a:t>Wisdom of Emotions</a:t>
            </a:r>
          </a:p>
        </p:txBody>
      </p:sp>
      <p:sp>
        <p:nvSpPr>
          <p:cNvPr id="3" name="Rounded Rectangle 2"/>
          <p:cNvSpPr/>
          <p:nvPr/>
        </p:nvSpPr>
        <p:spPr>
          <a:xfrm>
            <a:off x="745067" y="1185335"/>
            <a:ext cx="2709333" cy="614065"/>
          </a:xfrm>
          <a:prstGeom prst="round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Helvetica Neue Medium"/>
              <a:cs typeface="Helvetica Neue Medium"/>
            </a:endParaRPr>
          </a:p>
        </p:txBody>
      </p:sp>
      <p:sp>
        <p:nvSpPr>
          <p:cNvPr id="5" name="TextBox 4"/>
          <p:cNvSpPr txBox="1"/>
          <p:nvPr/>
        </p:nvSpPr>
        <p:spPr>
          <a:xfrm>
            <a:off x="1236136" y="1250207"/>
            <a:ext cx="2099733" cy="461665"/>
          </a:xfrm>
          <a:prstGeom prst="rect">
            <a:avLst/>
          </a:prstGeom>
          <a:noFill/>
        </p:spPr>
        <p:txBody>
          <a:bodyPr wrap="square" rtlCol="0">
            <a:spAutoFit/>
          </a:bodyPr>
          <a:lstStyle/>
          <a:p>
            <a:r>
              <a:rPr lang="en-US" sz="2400" dirty="0">
                <a:solidFill>
                  <a:srgbClr val="004100"/>
                </a:solidFill>
                <a:latin typeface="Helvetica Neue Medium"/>
                <a:cs typeface="Helvetica Neue Medium"/>
              </a:rPr>
              <a:t>Sadness</a:t>
            </a:r>
          </a:p>
        </p:txBody>
      </p:sp>
      <p:grpSp>
        <p:nvGrpSpPr>
          <p:cNvPr id="4" name="Group 3"/>
          <p:cNvGrpSpPr/>
          <p:nvPr/>
        </p:nvGrpSpPr>
        <p:grpSpPr>
          <a:xfrm>
            <a:off x="3894667" y="1222064"/>
            <a:ext cx="5300130" cy="577336"/>
            <a:chOff x="3894667" y="1222064"/>
            <a:chExt cx="5300130" cy="577336"/>
          </a:xfrm>
        </p:grpSpPr>
        <p:sp>
          <p:nvSpPr>
            <p:cNvPr id="6" name="Rounded Rectangle 5"/>
            <p:cNvSpPr/>
            <p:nvPr/>
          </p:nvSpPr>
          <p:spPr>
            <a:xfrm>
              <a:off x="3894667" y="1222064"/>
              <a:ext cx="5012267" cy="577336"/>
            </a:xfrm>
            <a:prstGeom prst="round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Helvetica Neue Medium"/>
                <a:cs typeface="Helvetica Neue Medium"/>
              </a:endParaRPr>
            </a:p>
          </p:txBody>
        </p:sp>
        <p:sp>
          <p:nvSpPr>
            <p:cNvPr id="7" name="TextBox 6"/>
            <p:cNvSpPr txBox="1"/>
            <p:nvPr/>
          </p:nvSpPr>
          <p:spPr>
            <a:xfrm>
              <a:off x="4182530" y="1236137"/>
              <a:ext cx="5012267" cy="461665"/>
            </a:xfrm>
            <a:prstGeom prst="rect">
              <a:avLst/>
            </a:prstGeom>
            <a:noFill/>
          </p:spPr>
          <p:txBody>
            <a:bodyPr wrap="square" rtlCol="0">
              <a:spAutoFit/>
            </a:bodyPr>
            <a:lstStyle/>
            <a:p>
              <a:r>
                <a:rPr lang="en-US" sz="2400" i="1" dirty="0">
                  <a:solidFill>
                    <a:srgbClr val="004100"/>
                  </a:solidFill>
                  <a:latin typeface="Helvetica Neue Medium"/>
                  <a:cs typeface="Helvetica Neue Medium"/>
                </a:rPr>
                <a:t>“There has been a loss”</a:t>
              </a:r>
            </a:p>
          </p:txBody>
        </p:sp>
      </p:grpSp>
      <p:sp>
        <p:nvSpPr>
          <p:cNvPr id="8" name="Rounded Rectangle 7"/>
          <p:cNvSpPr/>
          <p:nvPr/>
        </p:nvSpPr>
        <p:spPr>
          <a:xfrm>
            <a:off x="762003" y="1998122"/>
            <a:ext cx="2709333" cy="614065"/>
          </a:xfrm>
          <a:prstGeom prst="round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Helvetica Neue Medium"/>
              <a:cs typeface="Helvetica Neue Medium"/>
            </a:endParaRPr>
          </a:p>
        </p:txBody>
      </p:sp>
      <p:sp>
        <p:nvSpPr>
          <p:cNvPr id="9" name="TextBox 8"/>
          <p:cNvSpPr txBox="1"/>
          <p:nvPr/>
        </p:nvSpPr>
        <p:spPr>
          <a:xfrm>
            <a:off x="1253072" y="2062994"/>
            <a:ext cx="2099733" cy="461665"/>
          </a:xfrm>
          <a:prstGeom prst="rect">
            <a:avLst/>
          </a:prstGeom>
          <a:noFill/>
        </p:spPr>
        <p:txBody>
          <a:bodyPr wrap="square" rtlCol="0">
            <a:spAutoFit/>
          </a:bodyPr>
          <a:lstStyle/>
          <a:p>
            <a:r>
              <a:rPr lang="en-US" sz="2400" dirty="0">
                <a:solidFill>
                  <a:srgbClr val="004100"/>
                </a:solidFill>
                <a:latin typeface="Helvetica Neue Medium"/>
                <a:cs typeface="Helvetica Neue Medium"/>
              </a:rPr>
              <a:t>Fear/Anxiety</a:t>
            </a:r>
          </a:p>
        </p:txBody>
      </p:sp>
      <p:grpSp>
        <p:nvGrpSpPr>
          <p:cNvPr id="28" name="Group 27"/>
          <p:cNvGrpSpPr/>
          <p:nvPr/>
        </p:nvGrpSpPr>
        <p:grpSpPr>
          <a:xfrm>
            <a:off x="3911603" y="2034851"/>
            <a:ext cx="5300130" cy="577336"/>
            <a:chOff x="3911603" y="2034851"/>
            <a:chExt cx="5300130" cy="577336"/>
          </a:xfrm>
        </p:grpSpPr>
        <p:sp>
          <p:nvSpPr>
            <p:cNvPr id="10" name="Rounded Rectangle 9"/>
            <p:cNvSpPr/>
            <p:nvPr/>
          </p:nvSpPr>
          <p:spPr>
            <a:xfrm>
              <a:off x="3911603" y="2034851"/>
              <a:ext cx="5012267" cy="577336"/>
            </a:xfrm>
            <a:prstGeom prst="round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Helvetica Neue Medium"/>
                <a:cs typeface="Helvetica Neue Medium"/>
              </a:endParaRPr>
            </a:p>
          </p:txBody>
        </p:sp>
        <p:sp>
          <p:nvSpPr>
            <p:cNvPr id="11" name="TextBox 10"/>
            <p:cNvSpPr txBox="1"/>
            <p:nvPr/>
          </p:nvSpPr>
          <p:spPr>
            <a:xfrm>
              <a:off x="4199466" y="2048924"/>
              <a:ext cx="5012267" cy="461665"/>
            </a:xfrm>
            <a:prstGeom prst="rect">
              <a:avLst/>
            </a:prstGeom>
            <a:noFill/>
          </p:spPr>
          <p:txBody>
            <a:bodyPr wrap="square" rtlCol="0">
              <a:spAutoFit/>
            </a:bodyPr>
            <a:lstStyle/>
            <a:p>
              <a:r>
                <a:rPr lang="en-US" sz="2400" i="1" dirty="0">
                  <a:solidFill>
                    <a:srgbClr val="004100"/>
                  </a:solidFill>
                  <a:latin typeface="Helvetica Neue Medium"/>
                  <a:cs typeface="Helvetica Neue Medium"/>
                </a:rPr>
                <a:t>“Danger” “Threat”</a:t>
              </a:r>
            </a:p>
          </p:txBody>
        </p:sp>
      </p:grpSp>
      <p:sp>
        <p:nvSpPr>
          <p:cNvPr id="12" name="Rounded Rectangle 11"/>
          <p:cNvSpPr/>
          <p:nvPr/>
        </p:nvSpPr>
        <p:spPr>
          <a:xfrm>
            <a:off x="762006" y="2827842"/>
            <a:ext cx="2709333" cy="614065"/>
          </a:xfrm>
          <a:prstGeom prst="round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Helvetica Neue Medium"/>
              <a:cs typeface="Helvetica Neue Medium"/>
            </a:endParaRPr>
          </a:p>
        </p:txBody>
      </p:sp>
      <p:sp>
        <p:nvSpPr>
          <p:cNvPr id="13" name="TextBox 12"/>
          <p:cNvSpPr txBox="1"/>
          <p:nvPr/>
        </p:nvSpPr>
        <p:spPr>
          <a:xfrm>
            <a:off x="1253075" y="2892714"/>
            <a:ext cx="2099733" cy="461665"/>
          </a:xfrm>
          <a:prstGeom prst="rect">
            <a:avLst/>
          </a:prstGeom>
          <a:noFill/>
        </p:spPr>
        <p:txBody>
          <a:bodyPr wrap="square" rtlCol="0">
            <a:spAutoFit/>
          </a:bodyPr>
          <a:lstStyle/>
          <a:p>
            <a:r>
              <a:rPr lang="en-US" sz="2400" dirty="0">
                <a:solidFill>
                  <a:srgbClr val="004100"/>
                </a:solidFill>
                <a:latin typeface="Helvetica Neue Medium"/>
                <a:cs typeface="Helvetica Neue Medium"/>
              </a:rPr>
              <a:t>Anger</a:t>
            </a:r>
          </a:p>
        </p:txBody>
      </p:sp>
      <p:grpSp>
        <p:nvGrpSpPr>
          <p:cNvPr id="29" name="Group 28"/>
          <p:cNvGrpSpPr/>
          <p:nvPr/>
        </p:nvGrpSpPr>
        <p:grpSpPr>
          <a:xfrm>
            <a:off x="3911606" y="2864571"/>
            <a:ext cx="5300130" cy="577336"/>
            <a:chOff x="3911606" y="2864571"/>
            <a:chExt cx="5300130" cy="577336"/>
          </a:xfrm>
        </p:grpSpPr>
        <p:sp>
          <p:nvSpPr>
            <p:cNvPr id="14" name="Rounded Rectangle 13"/>
            <p:cNvSpPr/>
            <p:nvPr/>
          </p:nvSpPr>
          <p:spPr>
            <a:xfrm>
              <a:off x="3911606" y="2864571"/>
              <a:ext cx="5012267" cy="577336"/>
            </a:xfrm>
            <a:prstGeom prst="round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Helvetica Neue Medium"/>
                <a:cs typeface="Helvetica Neue Medium"/>
              </a:endParaRPr>
            </a:p>
          </p:txBody>
        </p:sp>
        <p:sp>
          <p:nvSpPr>
            <p:cNvPr id="15" name="TextBox 14"/>
            <p:cNvSpPr txBox="1"/>
            <p:nvPr/>
          </p:nvSpPr>
          <p:spPr>
            <a:xfrm>
              <a:off x="4199469" y="2878644"/>
              <a:ext cx="5012267" cy="461665"/>
            </a:xfrm>
            <a:prstGeom prst="rect">
              <a:avLst/>
            </a:prstGeom>
            <a:noFill/>
          </p:spPr>
          <p:txBody>
            <a:bodyPr wrap="square" rtlCol="0">
              <a:spAutoFit/>
            </a:bodyPr>
            <a:lstStyle/>
            <a:p>
              <a:r>
                <a:rPr lang="en-US" sz="2400" i="1" dirty="0">
                  <a:solidFill>
                    <a:srgbClr val="004100"/>
                  </a:solidFill>
                  <a:latin typeface="Helvetica Neue Medium"/>
                  <a:cs typeface="Helvetica Neue Medium"/>
                </a:rPr>
                <a:t>“Someone is taking advantage”</a:t>
              </a:r>
            </a:p>
          </p:txBody>
        </p:sp>
      </p:grpSp>
      <p:sp>
        <p:nvSpPr>
          <p:cNvPr id="16" name="Rounded Rectangle 15"/>
          <p:cNvSpPr/>
          <p:nvPr/>
        </p:nvSpPr>
        <p:spPr>
          <a:xfrm>
            <a:off x="796067" y="5289940"/>
            <a:ext cx="2709333" cy="614065"/>
          </a:xfrm>
          <a:prstGeom prst="round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Helvetica Neue Medium"/>
              <a:cs typeface="Helvetica Neue Medium"/>
            </a:endParaRPr>
          </a:p>
        </p:txBody>
      </p:sp>
      <p:sp>
        <p:nvSpPr>
          <p:cNvPr id="17" name="TextBox 16"/>
          <p:cNvSpPr txBox="1"/>
          <p:nvPr/>
        </p:nvSpPr>
        <p:spPr>
          <a:xfrm>
            <a:off x="1287136" y="5354812"/>
            <a:ext cx="2099733" cy="461665"/>
          </a:xfrm>
          <a:prstGeom prst="rect">
            <a:avLst/>
          </a:prstGeom>
          <a:noFill/>
        </p:spPr>
        <p:txBody>
          <a:bodyPr wrap="square" rtlCol="0">
            <a:spAutoFit/>
          </a:bodyPr>
          <a:lstStyle/>
          <a:p>
            <a:r>
              <a:rPr lang="en-US" sz="2400" dirty="0">
                <a:solidFill>
                  <a:srgbClr val="004100"/>
                </a:solidFill>
                <a:latin typeface="Helvetica Neue Medium"/>
                <a:cs typeface="Helvetica Neue Medium"/>
              </a:rPr>
              <a:t>Shame</a:t>
            </a:r>
          </a:p>
        </p:txBody>
      </p:sp>
      <p:grpSp>
        <p:nvGrpSpPr>
          <p:cNvPr id="30" name="Group 29"/>
          <p:cNvGrpSpPr/>
          <p:nvPr/>
        </p:nvGrpSpPr>
        <p:grpSpPr>
          <a:xfrm>
            <a:off x="3945667" y="5326669"/>
            <a:ext cx="5113867" cy="577336"/>
            <a:chOff x="3911609" y="3643492"/>
            <a:chExt cx="5113867" cy="577336"/>
          </a:xfrm>
        </p:grpSpPr>
        <p:sp>
          <p:nvSpPr>
            <p:cNvPr id="18" name="Rounded Rectangle 17"/>
            <p:cNvSpPr/>
            <p:nvPr/>
          </p:nvSpPr>
          <p:spPr>
            <a:xfrm>
              <a:off x="3911609" y="3643492"/>
              <a:ext cx="5012267" cy="577336"/>
            </a:xfrm>
            <a:prstGeom prst="round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Helvetica Neue Medium"/>
                <a:cs typeface="Helvetica Neue Medium"/>
              </a:endParaRPr>
            </a:p>
          </p:txBody>
        </p:sp>
        <p:sp>
          <p:nvSpPr>
            <p:cNvPr id="19" name="TextBox 18"/>
            <p:cNvSpPr txBox="1"/>
            <p:nvPr/>
          </p:nvSpPr>
          <p:spPr>
            <a:xfrm>
              <a:off x="4013209" y="3657565"/>
              <a:ext cx="5012267" cy="461665"/>
            </a:xfrm>
            <a:prstGeom prst="rect">
              <a:avLst/>
            </a:prstGeom>
            <a:noFill/>
          </p:spPr>
          <p:txBody>
            <a:bodyPr wrap="square" rtlCol="0">
              <a:spAutoFit/>
            </a:bodyPr>
            <a:lstStyle/>
            <a:p>
              <a:r>
                <a:rPr lang="en-US" sz="2400" i="1" dirty="0">
                  <a:solidFill>
                    <a:srgbClr val="004100"/>
                  </a:solidFill>
                  <a:latin typeface="Helvetica Neue Medium"/>
                  <a:cs typeface="Helvetica Neue Medium"/>
                </a:rPr>
                <a:t>“There’s something wrong w/ me”</a:t>
              </a:r>
            </a:p>
          </p:txBody>
        </p:sp>
      </p:grpSp>
      <p:sp>
        <p:nvSpPr>
          <p:cNvPr id="20" name="Rounded Rectangle 19"/>
          <p:cNvSpPr/>
          <p:nvPr/>
        </p:nvSpPr>
        <p:spPr>
          <a:xfrm>
            <a:off x="813003" y="6102727"/>
            <a:ext cx="2709333" cy="614065"/>
          </a:xfrm>
          <a:prstGeom prst="round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Helvetica Neue Medium"/>
              <a:cs typeface="Helvetica Neue Medium"/>
            </a:endParaRPr>
          </a:p>
        </p:txBody>
      </p:sp>
      <p:sp>
        <p:nvSpPr>
          <p:cNvPr id="21" name="TextBox 20"/>
          <p:cNvSpPr txBox="1"/>
          <p:nvPr/>
        </p:nvSpPr>
        <p:spPr>
          <a:xfrm>
            <a:off x="1304072" y="6167599"/>
            <a:ext cx="2099733" cy="461665"/>
          </a:xfrm>
          <a:prstGeom prst="rect">
            <a:avLst/>
          </a:prstGeom>
          <a:noFill/>
        </p:spPr>
        <p:txBody>
          <a:bodyPr wrap="square" rtlCol="0">
            <a:spAutoFit/>
          </a:bodyPr>
          <a:lstStyle/>
          <a:p>
            <a:r>
              <a:rPr lang="en-US" sz="2400" dirty="0">
                <a:solidFill>
                  <a:srgbClr val="004100"/>
                </a:solidFill>
                <a:latin typeface="Helvetica Neue Medium"/>
                <a:cs typeface="Helvetica Neue Medium"/>
              </a:rPr>
              <a:t>Guilt</a:t>
            </a:r>
          </a:p>
        </p:txBody>
      </p:sp>
      <p:grpSp>
        <p:nvGrpSpPr>
          <p:cNvPr id="31" name="Group 30"/>
          <p:cNvGrpSpPr/>
          <p:nvPr/>
        </p:nvGrpSpPr>
        <p:grpSpPr>
          <a:xfrm>
            <a:off x="3962603" y="6139456"/>
            <a:ext cx="5300130" cy="577336"/>
            <a:chOff x="3928545" y="4456279"/>
            <a:chExt cx="5300130" cy="577336"/>
          </a:xfrm>
        </p:grpSpPr>
        <p:sp>
          <p:nvSpPr>
            <p:cNvPr id="22" name="Rounded Rectangle 21"/>
            <p:cNvSpPr/>
            <p:nvPr/>
          </p:nvSpPr>
          <p:spPr>
            <a:xfrm>
              <a:off x="3928545" y="4456279"/>
              <a:ext cx="5012267" cy="577336"/>
            </a:xfrm>
            <a:prstGeom prst="round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Helvetica Neue Medium"/>
                <a:cs typeface="Helvetica Neue Medium"/>
              </a:endParaRPr>
            </a:p>
          </p:txBody>
        </p:sp>
        <p:sp>
          <p:nvSpPr>
            <p:cNvPr id="23" name="TextBox 22"/>
            <p:cNvSpPr txBox="1"/>
            <p:nvPr/>
          </p:nvSpPr>
          <p:spPr>
            <a:xfrm>
              <a:off x="4216408" y="4470352"/>
              <a:ext cx="5012267" cy="461665"/>
            </a:xfrm>
            <a:prstGeom prst="rect">
              <a:avLst/>
            </a:prstGeom>
            <a:noFill/>
          </p:spPr>
          <p:txBody>
            <a:bodyPr wrap="square" rtlCol="0">
              <a:spAutoFit/>
            </a:bodyPr>
            <a:lstStyle/>
            <a:p>
              <a:r>
                <a:rPr lang="en-US" sz="2400" i="1" dirty="0">
                  <a:solidFill>
                    <a:srgbClr val="004100"/>
                  </a:solidFill>
                  <a:latin typeface="Helvetica Neue Medium"/>
                  <a:cs typeface="Helvetica Neue Medium"/>
                </a:rPr>
                <a:t>“I did something wrong to you”</a:t>
              </a:r>
            </a:p>
          </p:txBody>
        </p:sp>
      </p:grpSp>
      <p:sp>
        <p:nvSpPr>
          <p:cNvPr id="24" name="Rounded Rectangle 23"/>
          <p:cNvSpPr/>
          <p:nvPr/>
        </p:nvSpPr>
        <p:spPr>
          <a:xfrm>
            <a:off x="778948" y="3684959"/>
            <a:ext cx="2709333" cy="614065"/>
          </a:xfrm>
          <a:prstGeom prst="round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Helvetica Neue Medium"/>
              <a:cs typeface="Helvetica Neue Medium"/>
            </a:endParaRPr>
          </a:p>
        </p:txBody>
      </p:sp>
      <p:sp>
        <p:nvSpPr>
          <p:cNvPr id="25" name="TextBox 24"/>
          <p:cNvSpPr txBox="1"/>
          <p:nvPr/>
        </p:nvSpPr>
        <p:spPr>
          <a:xfrm>
            <a:off x="1270017" y="3749831"/>
            <a:ext cx="2099733" cy="461665"/>
          </a:xfrm>
          <a:prstGeom prst="rect">
            <a:avLst/>
          </a:prstGeom>
          <a:noFill/>
        </p:spPr>
        <p:txBody>
          <a:bodyPr wrap="square" rtlCol="0">
            <a:spAutoFit/>
          </a:bodyPr>
          <a:lstStyle/>
          <a:p>
            <a:r>
              <a:rPr lang="en-US" sz="2400" dirty="0">
                <a:solidFill>
                  <a:srgbClr val="004100"/>
                </a:solidFill>
                <a:latin typeface="Helvetica Neue Medium"/>
                <a:cs typeface="Helvetica Neue Medium"/>
              </a:rPr>
              <a:t>Joy</a:t>
            </a:r>
          </a:p>
        </p:txBody>
      </p:sp>
      <p:grpSp>
        <p:nvGrpSpPr>
          <p:cNvPr id="32" name="Group 31"/>
          <p:cNvGrpSpPr/>
          <p:nvPr/>
        </p:nvGrpSpPr>
        <p:grpSpPr>
          <a:xfrm>
            <a:off x="3928548" y="3721688"/>
            <a:ext cx="5300130" cy="577336"/>
            <a:chOff x="3928548" y="5235200"/>
            <a:chExt cx="5300130" cy="577336"/>
          </a:xfrm>
        </p:grpSpPr>
        <p:sp>
          <p:nvSpPr>
            <p:cNvPr id="26" name="Rounded Rectangle 25"/>
            <p:cNvSpPr/>
            <p:nvPr/>
          </p:nvSpPr>
          <p:spPr>
            <a:xfrm>
              <a:off x="3928548" y="5235200"/>
              <a:ext cx="5012267" cy="577336"/>
            </a:xfrm>
            <a:prstGeom prst="round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Helvetica Neue Medium"/>
                <a:cs typeface="Helvetica Neue Medium"/>
              </a:endParaRPr>
            </a:p>
          </p:txBody>
        </p:sp>
        <p:sp>
          <p:nvSpPr>
            <p:cNvPr id="27" name="TextBox 26"/>
            <p:cNvSpPr txBox="1"/>
            <p:nvPr/>
          </p:nvSpPr>
          <p:spPr>
            <a:xfrm>
              <a:off x="4216411" y="5249273"/>
              <a:ext cx="5012267" cy="461665"/>
            </a:xfrm>
            <a:prstGeom prst="rect">
              <a:avLst/>
            </a:prstGeom>
            <a:noFill/>
          </p:spPr>
          <p:txBody>
            <a:bodyPr wrap="square" rtlCol="0">
              <a:spAutoFit/>
            </a:bodyPr>
            <a:lstStyle/>
            <a:p>
              <a:r>
                <a:rPr lang="en-US" sz="2400" i="1" dirty="0">
                  <a:solidFill>
                    <a:srgbClr val="004100"/>
                  </a:solidFill>
                  <a:latin typeface="Helvetica Neue Medium"/>
                  <a:cs typeface="Helvetica Neue Medium"/>
                </a:rPr>
                <a:t>“This is good!”</a:t>
              </a:r>
            </a:p>
          </p:txBody>
        </p:sp>
      </p:grpSp>
      <p:sp>
        <p:nvSpPr>
          <p:cNvPr id="33" name="Rounded Rectangle 32"/>
          <p:cNvSpPr/>
          <p:nvPr/>
        </p:nvSpPr>
        <p:spPr>
          <a:xfrm>
            <a:off x="778948" y="4472359"/>
            <a:ext cx="2709333" cy="614065"/>
          </a:xfrm>
          <a:prstGeom prst="round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Helvetica Neue Medium"/>
              <a:cs typeface="Helvetica Neue Medium"/>
            </a:endParaRPr>
          </a:p>
        </p:txBody>
      </p:sp>
      <p:sp>
        <p:nvSpPr>
          <p:cNvPr id="34" name="TextBox 33"/>
          <p:cNvSpPr txBox="1"/>
          <p:nvPr/>
        </p:nvSpPr>
        <p:spPr>
          <a:xfrm>
            <a:off x="1270017" y="4537231"/>
            <a:ext cx="2099733" cy="461665"/>
          </a:xfrm>
          <a:prstGeom prst="rect">
            <a:avLst/>
          </a:prstGeom>
          <a:noFill/>
        </p:spPr>
        <p:txBody>
          <a:bodyPr wrap="square" rtlCol="0">
            <a:spAutoFit/>
          </a:bodyPr>
          <a:lstStyle/>
          <a:p>
            <a:r>
              <a:rPr lang="en-US" sz="2400" dirty="0">
                <a:solidFill>
                  <a:srgbClr val="004100"/>
                </a:solidFill>
                <a:latin typeface="Helvetica Neue Medium"/>
                <a:cs typeface="Helvetica Neue Medium"/>
              </a:rPr>
              <a:t>Disgust</a:t>
            </a:r>
          </a:p>
        </p:txBody>
      </p:sp>
      <p:grpSp>
        <p:nvGrpSpPr>
          <p:cNvPr id="35" name="Group 34"/>
          <p:cNvGrpSpPr/>
          <p:nvPr/>
        </p:nvGrpSpPr>
        <p:grpSpPr>
          <a:xfrm>
            <a:off x="3928548" y="4509088"/>
            <a:ext cx="5300130" cy="577336"/>
            <a:chOff x="3928548" y="5235200"/>
            <a:chExt cx="5300130" cy="577336"/>
          </a:xfrm>
        </p:grpSpPr>
        <p:sp>
          <p:nvSpPr>
            <p:cNvPr id="36" name="Rounded Rectangle 35"/>
            <p:cNvSpPr/>
            <p:nvPr/>
          </p:nvSpPr>
          <p:spPr>
            <a:xfrm>
              <a:off x="3928548" y="5235200"/>
              <a:ext cx="5012267" cy="577336"/>
            </a:xfrm>
            <a:prstGeom prst="round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Helvetica Neue Medium"/>
                <a:cs typeface="Helvetica Neue Medium"/>
              </a:endParaRPr>
            </a:p>
          </p:txBody>
        </p:sp>
        <p:sp>
          <p:nvSpPr>
            <p:cNvPr id="37" name="TextBox 36"/>
            <p:cNvSpPr txBox="1"/>
            <p:nvPr/>
          </p:nvSpPr>
          <p:spPr>
            <a:xfrm>
              <a:off x="4216411" y="5249273"/>
              <a:ext cx="5012267" cy="461665"/>
            </a:xfrm>
            <a:prstGeom prst="rect">
              <a:avLst/>
            </a:prstGeom>
            <a:noFill/>
          </p:spPr>
          <p:txBody>
            <a:bodyPr wrap="square" rtlCol="0">
              <a:spAutoFit/>
            </a:bodyPr>
            <a:lstStyle/>
            <a:p>
              <a:r>
                <a:rPr lang="en-US" sz="2400" i="1" dirty="0">
                  <a:solidFill>
                    <a:srgbClr val="004100"/>
                  </a:solidFill>
                  <a:latin typeface="Helvetica Neue Medium"/>
                  <a:cs typeface="Helvetica Neue Medium"/>
                </a:rPr>
                <a:t>“That is offensive!”</a:t>
              </a:r>
            </a:p>
          </p:txBody>
        </p:sp>
      </p:grpSp>
    </p:spTree>
    <p:extLst>
      <p:ext uri="{BB962C8B-B14F-4D97-AF65-F5344CB8AC3E}">
        <p14:creationId xmlns:p14="http://schemas.microsoft.com/office/powerpoint/2010/main" val="238555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4100"/>
                </a:solidFill>
              </a:rPr>
              <a:t>Primary vs. secondary emotions</a:t>
            </a:r>
          </a:p>
        </p:txBody>
      </p:sp>
      <p:pic>
        <p:nvPicPr>
          <p:cNvPr id="4" name="Picture 3"/>
          <p:cNvPicPr>
            <a:picLocks noChangeAspect="1"/>
          </p:cNvPicPr>
          <p:nvPr/>
        </p:nvPicPr>
        <p:blipFill>
          <a:blip r:embed="rId3"/>
          <a:stretch>
            <a:fillRect/>
          </a:stretch>
        </p:blipFill>
        <p:spPr>
          <a:xfrm>
            <a:off x="-7702" y="1804174"/>
            <a:ext cx="9151702" cy="4869571"/>
          </a:xfrm>
          <a:prstGeom prst="rect">
            <a:avLst/>
          </a:prstGeom>
        </p:spPr>
      </p:pic>
    </p:spTree>
    <p:extLst>
      <p:ext uri="{BB962C8B-B14F-4D97-AF65-F5344CB8AC3E}">
        <p14:creationId xmlns:p14="http://schemas.microsoft.com/office/powerpoint/2010/main" val="10424303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2660</TotalTime>
  <Words>1427</Words>
  <Application>Microsoft Macintosh PowerPoint</Application>
  <PresentationFormat>On-screen Show (4:3)</PresentationFormat>
  <Paragraphs>206</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Helvetica Neue Medium</vt:lpstr>
      <vt:lpstr>Lucida Grande</vt:lpstr>
      <vt:lpstr>Office Theme</vt:lpstr>
      <vt:lpstr>PowerPoint Presentation</vt:lpstr>
      <vt:lpstr>Definition of an Emotion</vt:lpstr>
      <vt:lpstr>PowerPoint Presentation</vt:lpstr>
      <vt:lpstr>Emotion   vs.    Feeling</vt:lpstr>
      <vt:lpstr>6 basic emotions</vt:lpstr>
      <vt:lpstr>PowerPoint Presentation</vt:lpstr>
      <vt:lpstr>PowerPoint Presentation</vt:lpstr>
      <vt:lpstr>Wisdom of Emotions</vt:lpstr>
      <vt:lpstr>Primary vs. secondary emotions</vt:lpstr>
      <vt:lpstr>Why detect emotions in the body?</vt:lpstr>
      <vt:lpstr>PowerPoint Presentation</vt:lpstr>
      <vt:lpstr>PowerPoint Presentation</vt:lpstr>
      <vt:lpstr>PowerPoint Presentation</vt:lpstr>
      <vt:lpstr>PowerPoint Presentation</vt:lpstr>
      <vt:lpstr>Suppression</vt:lpstr>
    </vt:vector>
  </TitlesOfParts>
  <Company>SF-ACT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Werner</dc:creator>
  <cp:lastModifiedBy>Kelly Werner</cp:lastModifiedBy>
  <cp:revision>34</cp:revision>
  <dcterms:created xsi:type="dcterms:W3CDTF">2016-06-12T23:02:51Z</dcterms:created>
  <dcterms:modified xsi:type="dcterms:W3CDTF">2021-03-21T20:29:17Z</dcterms:modified>
</cp:coreProperties>
</file>